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320" r:id="rId6"/>
    <p:sldId id="2323" r:id="rId7"/>
    <p:sldId id="2348" r:id="rId8"/>
    <p:sldId id="2349" r:id="rId9"/>
    <p:sldId id="2347" r:id="rId10"/>
    <p:sldId id="2324" r:id="rId11"/>
    <p:sldId id="2325" r:id="rId12"/>
    <p:sldId id="2326" r:id="rId13"/>
    <p:sldId id="2327" r:id="rId14"/>
    <p:sldId id="2328" r:id="rId15"/>
    <p:sldId id="2329" r:id="rId16"/>
    <p:sldId id="2330" r:id="rId17"/>
    <p:sldId id="2334" r:id="rId18"/>
    <p:sldId id="2335" r:id="rId19"/>
    <p:sldId id="2333" r:id="rId20"/>
    <p:sldId id="2332" r:id="rId21"/>
    <p:sldId id="2336" r:id="rId22"/>
    <p:sldId id="2337" r:id="rId23"/>
    <p:sldId id="2338" r:id="rId24"/>
    <p:sldId id="2339" r:id="rId25"/>
    <p:sldId id="2340" r:id="rId26"/>
    <p:sldId id="2341" r:id="rId27"/>
    <p:sldId id="2342" r:id="rId28"/>
    <p:sldId id="2343" r:id="rId29"/>
    <p:sldId id="2344" r:id="rId30"/>
    <p:sldId id="2345" r:id="rId31"/>
    <p:sldId id="234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F9F1B-BEFB-498C-AA1F-486F9B6970FF}" v="1" dt="2022-09-21T13:42:01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C429-9A5A-4FA2-8965-71B852DE9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65C4B-DAC4-4B5C-B2A9-DC0103305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BBA51-23A3-4A1B-B1E3-33DCDC97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82504-8D44-4331-BDBC-C59223A2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6F94A-8ADE-4C92-A14E-6BC1C926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A567-1EAB-42E4-AE01-86FC0046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F6DB3-4AA4-401D-B6CA-9B8787792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F0985-2EC4-45AC-B93C-8EF0FA9CC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E9DFF-FD89-4472-A921-EEEEA8C6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BB3EC-DBCB-42F8-9290-F1A6C5352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4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E2A0D2-820B-491C-A4ED-3DD9CE2C4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25322-FCD9-47C5-BB67-8B6C8A0FA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682B0-EBC1-4E91-8136-DF8D923D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A6E61-B410-43C5-BADE-8410D948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51F7D-37C8-4933-9648-794362DE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2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Dark 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09882"/>
            <a:ext cx="8745471" cy="86097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5993044"/>
            <a:ext cx="8745469" cy="76620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098B4-6F2E-4027-85AC-B0472FB1A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139" y="5311813"/>
            <a:ext cx="2432309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09882"/>
            <a:ext cx="8745471" cy="86097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5993044"/>
            <a:ext cx="8745469" cy="76620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098B4-6F2E-4027-85AC-B0472FB1A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139" y="5311813"/>
            <a:ext cx="2432309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95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09882"/>
            <a:ext cx="8745471" cy="86097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5993044"/>
            <a:ext cx="8745469" cy="7662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94C36-DCA4-406E-8D37-2E3664AFF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7540" y="5311813"/>
            <a:ext cx="2418593" cy="12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7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ND 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94169"/>
            <a:ext cx="5492939" cy="1449841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6AF30-FF17-4D6A-BACE-FAC89E27D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0606" y="5289378"/>
            <a:ext cx="6071188" cy="12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ND 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94169"/>
            <a:ext cx="5492939" cy="1449841"/>
          </a:xfrm>
        </p:spPr>
        <p:txBody>
          <a:bodyPr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92FCF-D671-4CD5-82F8-ECBDB19E1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9866" y="5289804"/>
            <a:ext cx="6088327" cy="12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8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1" y="1409228"/>
            <a:ext cx="11384595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8387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2" y="1409228"/>
            <a:ext cx="5470004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E0AE3F5-6982-4A38-8591-8A0B200CF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409228"/>
            <a:ext cx="5621163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336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C3737-DC80-4920-9FDC-124927F98C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DBBEF8-009C-4BE0-9D18-16ECF30063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3941" y="1764839"/>
            <a:ext cx="3714871" cy="42538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C0271-1041-4E10-A525-3AAD4809D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037" y="1764839"/>
            <a:ext cx="3711199" cy="4253824"/>
          </a:xfrm>
        </p:spPr>
        <p:txBody>
          <a:bodyPr/>
          <a:lstStyle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AFB8DDE-9A18-4AFB-B092-5B1340961B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9168" y="1764839"/>
            <a:ext cx="3711199" cy="4253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804130C-9D7C-4BF3-BC1B-45592CC64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1" y="365129"/>
            <a:ext cx="1142642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117589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7601A-78F8-45FA-814D-948B130D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D4453-2784-49A1-B686-448134CA5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56BFA-9B5C-4D38-854B-74DC41845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4288-D3E4-4EFE-9673-5DE5B9A7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A7B4E-38E2-429B-A302-9EE8F516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4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2" y="1409228"/>
            <a:ext cx="5470004" cy="4844180"/>
          </a:xfrm>
        </p:spPr>
        <p:txBody>
          <a:bodyPr/>
          <a:lstStyle>
            <a:lvl1pPr>
              <a:defRPr sz="2000"/>
            </a:lvl1pPr>
            <a:lvl2pPr>
              <a:spcAft>
                <a:spcPts val="959"/>
              </a:spcAft>
              <a:defRPr sz="1800"/>
            </a:lvl2pPr>
            <a:lvl3pPr>
              <a:tabLst>
                <a:tab pos="169629" algn="l"/>
                <a:tab pos="339257" algn="l"/>
              </a:tabLst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E0AE3F5-6982-4A38-8591-8A0B200CF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409228"/>
            <a:ext cx="5621163" cy="4844180"/>
          </a:xfrm>
        </p:spPr>
        <p:txBody>
          <a:bodyPr/>
          <a:lstStyle>
            <a:lvl1pPr>
              <a:defRPr sz="2000"/>
            </a:lvl1pPr>
            <a:lvl2pPr>
              <a:spcAft>
                <a:spcPts val="959"/>
              </a:spcAft>
              <a:defRPr sz="1800"/>
            </a:lvl2pPr>
            <a:lvl3pPr>
              <a:tabLst>
                <a:tab pos="169629" algn="l"/>
                <a:tab pos="339257" algn="l"/>
              </a:tabLst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050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12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C9A2FE-5B00-4BE6-960E-5EDE1BE4DE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15149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027404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146A3F-2A78-4691-A8AA-157401095B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78240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C9A2FE-5B00-4BE6-960E-5EDE1BE4DE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17263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D5E0767-3F82-443A-B0F6-557EA7D56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85" y="2303923"/>
            <a:ext cx="4255029" cy="22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79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IT Logo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B10DD-903C-46BE-91D0-4D0F6CDA8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182" y="2260861"/>
            <a:ext cx="10797635" cy="214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25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Logo Blac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BDABA-89E5-43A4-9546-2479F9035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716" y="2358514"/>
            <a:ext cx="4048567" cy="214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IT Logo Blac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B10DD-903C-46BE-91D0-4D0F6CDA8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182" y="2260861"/>
            <a:ext cx="10797635" cy="21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25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C9F21-6FFD-4709-81AC-B2E1FEB7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32464-2A2B-42CA-A938-C9D1DA476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8D119-42F5-4A34-A370-4B224232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5939C-670F-4928-AAC1-C5D3BD06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896CD-14AA-4B01-9367-FD511446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4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6A4602-340D-4369-9367-D411F81BB6C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096000" y="0"/>
            <a:ext cx="4810125" cy="6858000"/>
          </a:xfrm>
          <a:solidFill>
            <a:schemeClr val="accent2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Select to change fill color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995829" y="1122179"/>
            <a:ext cx="3229543" cy="4613641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905893" y="4"/>
            <a:ext cx="1286106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 dirty="0">
              <a:latin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16D3B-431F-445C-A7BF-970F01C3A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6400"/>
            <a:ext cx="4876799" cy="197104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FF84AA-24D3-4053-AB9C-FC82E9D795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110" y="2682783"/>
            <a:ext cx="4956175" cy="35955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003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 userDrawn="1"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507" y="208498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5507" y="101320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Title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CD0F2-60A3-49C8-8951-76C91BF11A0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Select to change fill color</a:t>
            </a:r>
          </a:p>
        </p:txBody>
      </p:sp>
    </p:spTree>
    <p:extLst>
      <p:ext uri="{BB962C8B-B14F-4D97-AF65-F5344CB8AC3E}">
        <p14:creationId xmlns:p14="http://schemas.microsoft.com/office/powerpoint/2010/main" val="276376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E8188C-7132-4E51-B0B1-1E55803C53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0" y="0"/>
            <a:ext cx="6095999" cy="6858000"/>
          </a:xfrm>
          <a:solidFill>
            <a:schemeClr val="accent2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Select to change fill color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5" y="250806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435" y="143628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1216310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1568824"/>
            <a:ext cx="3632388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1364" y="1568824"/>
            <a:ext cx="3623050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26964" y="1568822"/>
            <a:ext cx="3634002" cy="232127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Drop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3C6E4-E70A-4C0E-8056-0AD7042538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F64F1-7940-4CD3-A8C6-BD74C5A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1" y="365129"/>
            <a:ext cx="11426426" cy="9411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05C6F88-4513-4107-9CBF-0669D51EB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941" y="3913088"/>
            <a:ext cx="3714871" cy="200012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FD90455-CFC1-464B-9FBC-C6B9CBC0F4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06037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78B5060-728E-48A6-9779-27583BBDA4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59168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95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>
            <a:off x="5392137" y="-1"/>
            <a:ext cx="6799858" cy="51816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 dirty="0">
              <a:latin typeface="Segoe UI" panose="020B0502040204020203" pitchFamily="34" charset="0"/>
            </a:endParaRPr>
          </a:p>
        </p:txBody>
      </p:sp>
      <p:sp>
        <p:nvSpPr>
          <p:cNvPr id="9" name="Picture Placeholder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610537" y="-2"/>
            <a:ext cx="3160258" cy="6858001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70937" y="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970937" y="363960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3734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EF4D8A-29F1-4D11-9268-8372FA7B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8" y="391886"/>
            <a:ext cx="4636314" cy="1949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5FD2EB6-8563-4B90-BB53-5F9F20BECD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78" y="2612571"/>
            <a:ext cx="4636314" cy="362255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8AD2D9C-D0E9-47A0-912A-1FAE6F4414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27710" y="4217158"/>
            <a:ext cx="2927478" cy="2017964"/>
          </a:xfrm>
        </p:spPr>
        <p:txBody>
          <a:bodyPr/>
          <a:lstStyle>
            <a:lvl1pPr marL="173038" indent="-173038">
              <a:defRPr sz="2000">
                <a:solidFill>
                  <a:schemeClr val="bg1"/>
                </a:solidFill>
              </a:defRPr>
            </a:lvl1pPr>
            <a:lvl2pPr marL="0" indent="0">
              <a:defRPr>
                <a:solidFill>
                  <a:schemeClr val="bg1"/>
                </a:solidFill>
              </a:defRPr>
            </a:lvl2pPr>
            <a:lvl3pPr marL="0" indent="0">
              <a:defRPr>
                <a:solidFill>
                  <a:schemeClr val="bg1"/>
                </a:solidFill>
              </a:defRPr>
            </a:lvl3pPr>
            <a:lvl4pPr marL="0" indent="0">
              <a:defRPr>
                <a:solidFill>
                  <a:schemeClr val="bg1"/>
                </a:solidFill>
              </a:defRPr>
            </a:lvl4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17024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913246" y="1568638"/>
            <a:ext cx="10365508" cy="4508487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picture to placeholder or click to add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3F936B-44DC-46BD-8909-BDE54E64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46" y="328401"/>
            <a:ext cx="8161361" cy="1240237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788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A74AD3-0AA0-4825-830B-9FEED17640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9824"/>
            <a:ext cx="12192001" cy="2520865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1100" i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7364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4" y="2801899"/>
            <a:ext cx="11149130" cy="3164966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00" y="249507"/>
            <a:ext cx="5193566" cy="20414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90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 userDrawn="1"/>
        </p:nvSpPr>
        <p:spPr>
          <a:xfrm>
            <a:off x="-2" y="2"/>
            <a:ext cx="12192000" cy="1719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00068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4138" y="1887509"/>
            <a:ext cx="11149129" cy="431082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4" y="473177"/>
            <a:ext cx="10901741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6073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C194-71F4-43DE-96DF-E467FABA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A0D02-DF2F-42C3-A30A-F212B6757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481B4-233D-478B-9094-112020982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8914E0-EE24-4540-9F90-64991660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566FD-2454-4F27-AD7B-C58E0880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8559A-C0B8-492D-A43B-394D3EC9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3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94F4A-EC21-444D-B371-94AF9466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4D6D7-3480-4A39-9F35-B3A44EADC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BDD6E-74FD-43CB-B799-578E46A66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DC1FD-6605-44C6-BEE8-A8800043E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41F0C3-5852-4AA8-8474-FC9FA995E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168FE8-064D-48E3-A391-239B18D1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324D8-E980-4CBB-9275-E781D2F02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62818-D4CD-4BB6-AC82-1FD041E0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6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B08BF-CDA5-4678-8C4A-8995801E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B0E95-EF77-431B-919F-CEF296B4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A1EEF-918C-4495-89A3-35B8D166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6F90D-C51F-4E2C-90BE-BA106872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1F2F5-4AE8-44FA-8730-0CD6DF06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C43A8-E20B-4F2D-9C75-984FACA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136B4-6221-44D5-AFD1-35ED37FA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5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CAFA7-AA3D-4BDE-B190-AF2C081F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478DE-C254-4C7B-9E46-B0D6D9C44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1462D-0607-4D4A-84E5-6FE554361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0F370-81B8-469E-B302-3FA71F3F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B6B74-B945-45A0-AEB3-3FA46EA7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923E0-98B0-4F7B-8C05-DFA520CD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7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B3633-D83F-4D25-B421-B1E8891C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E4B37-91E0-41C7-BD15-536F81538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97AD3-AA69-488E-99BA-D507EF0BD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3C86B-4D8B-473B-B7B6-6ABC43C2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3CAFE-F022-4536-8C57-0654BD69C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B423E-F460-4183-8589-CFAC783D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10274-D121-447A-A8D0-412B8DDB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7FC84-8E43-4CBE-8AF5-5A01B9023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31E15-13E2-4B35-BC74-1CC088A92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52A4D-2C34-4DA8-AF75-38FC8F2A9AFC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AB7D7-D2BA-48BA-A422-96B3051FC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84D6A-CE20-48B0-84DC-A553BA31B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4F07-E4E1-414A-97DD-DB8170A23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0DFBB-0CF9-4978-9C66-E15B91688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900" b="1" i="0" cap="all" spc="0" baseline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400" b="0" i="0" kern="1200" cap="all" spc="50" baseline="0" dirty="0" smtClean="0">
          <a:solidFill>
            <a:schemeClr val="tx2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b="0" i="0" kern="1200" spc="0" baseline="0" dirty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5831F-64EC-4B8F-A6EC-9C6A534D442F}"/>
              </a:ext>
            </a:extLst>
          </p:cNvPr>
          <p:cNvSpPr txBox="1"/>
          <p:nvPr/>
        </p:nvSpPr>
        <p:spPr>
          <a:xfrm>
            <a:off x="469416" y="4883573"/>
            <a:ext cx="55638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ND Broadband Grant Program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WebGrants Software Introduction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Connecting North Dakota Communities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96E66"/>
                </a:solidFill>
                <a:latin typeface="Segoe UI"/>
              </a:rPr>
              <a:t>June 7,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6E6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2022</a:t>
            </a:r>
          </a:p>
        </p:txBody>
      </p:sp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7F6FD70D-78B2-4137-BCB3-4407DCF29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7589" y="5531841"/>
            <a:ext cx="609600" cy="6096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4B938DE-61EE-4D13-A96F-5DF0C9143CE4}"/>
              </a:ext>
            </a:extLst>
          </p:cNvPr>
          <p:cNvSpPr/>
          <p:nvPr/>
        </p:nvSpPr>
        <p:spPr>
          <a:xfrm rot="10800000">
            <a:off x="9616415" y="5220050"/>
            <a:ext cx="2181138" cy="1233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AE84D-E998-4139-BDBD-628FB490584E}"/>
              </a:ext>
            </a:extLst>
          </p:cNvPr>
          <p:cNvSpPr txBox="1"/>
          <p:nvPr/>
        </p:nvSpPr>
        <p:spPr>
          <a:xfrm>
            <a:off x="10099459" y="5495110"/>
            <a:ext cx="1698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Play audio for </a:t>
            </a:r>
          </a:p>
          <a:p>
            <a:r>
              <a:rPr lang="en-US" dirty="0">
                <a:solidFill>
                  <a:schemeClr val="bg1"/>
                </a:solidFill>
              </a:rPr>
              <a:t>each slide here</a:t>
            </a:r>
          </a:p>
        </p:txBody>
      </p:sp>
    </p:spTree>
    <p:extLst>
      <p:ext uri="{BB962C8B-B14F-4D97-AF65-F5344CB8AC3E}">
        <p14:creationId xmlns:p14="http://schemas.microsoft.com/office/powerpoint/2010/main" val="43687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35"/>
    </mc:Choice>
    <mc:Fallback>
      <p:transition spd="slow" advTm="6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EA1740-3ACC-4306-A8DF-2040A7F6E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3" y="98754"/>
            <a:ext cx="10990135" cy="47133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fr-FR" dirty="0"/>
              <a:t>Application – General Information Section Complete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1108364" y="2455449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5BC08E-27DF-40FA-B846-33ED18222C90}"/>
              </a:ext>
            </a:extLst>
          </p:cNvPr>
          <p:cNvCxnSpPr>
            <a:cxnSpLocks/>
          </p:cNvCxnSpPr>
          <p:nvPr/>
        </p:nvCxnSpPr>
        <p:spPr>
          <a:xfrm flipH="1" flipV="1">
            <a:off x="11328985" y="3539105"/>
            <a:ext cx="757382" cy="34449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925F0A-35F2-4BA4-9A6C-E8B2F2C786FF}"/>
              </a:ext>
            </a:extLst>
          </p:cNvPr>
          <p:cNvCxnSpPr>
            <a:cxnSpLocks/>
          </p:cNvCxnSpPr>
          <p:nvPr/>
        </p:nvCxnSpPr>
        <p:spPr>
          <a:xfrm flipH="1" flipV="1">
            <a:off x="10717661" y="3539105"/>
            <a:ext cx="757382" cy="34449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972209-69D4-4163-A757-004417599EE0}"/>
              </a:ext>
            </a:extLst>
          </p:cNvPr>
          <p:cNvCxnSpPr>
            <a:cxnSpLocks/>
          </p:cNvCxnSpPr>
          <p:nvPr/>
        </p:nvCxnSpPr>
        <p:spPr>
          <a:xfrm flipH="1" flipV="1">
            <a:off x="9873703" y="3539105"/>
            <a:ext cx="757382" cy="34449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 flipV="1">
            <a:off x="433726" y="4195453"/>
            <a:ext cx="1773766" cy="12231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290E1D-56DD-434D-81E6-BE7CC20988DD}"/>
              </a:ext>
            </a:extLst>
          </p:cNvPr>
          <p:cNvCxnSpPr>
            <a:cxnSpLocks/>
          </p:cNvCxnSpPr>
          <p:nvPr/>
        </p:nvCxnSpPr>
        <p:spPr>
          <a:xfrm flipH="1">
            <a:off x="5643990" y="2530764"/>
            <a:ext cx="1006192" cy="120844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8775B0-33D7-44BC-85B5-DAC18341BF7F}"/>
              </a:ext>
            </a:extLst>
          </p:cNvPr>
          <p:cNvCxnSpPr>
            <a:cxnSpLocks/>
          </p:cNvCxnSpPr>
          <p:nvPr/>
        </p:nvCxnSpPr>
        <p:spPr>
          <a:xfrm flipH="1">
            <a:off x="4651081" y="1794953"/>
            <a:ext cx="899974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756167-B6A5-4AF3-9F66-BD7F25D3C17B}"/>
              </a:ext>
            </a:extLst>
          </p:cNvPr>
          <p:cNvSpPr txBox="1"/>
          <p:nvPr/>
        </p:nvSpPr>
        <p:spPr>
          <a:xfrm>
            <a:off x="6742545" y="1910656"/>
            <a:ext cx="250177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Note: You cannot submit</a:t>
            </a:r>
          </a:p>
          <a:p>
            <a:r>
              <a:rPr lang="en-US" dirty="0"/>
              <a:t>the application until all</a:t>
            </a:r>
          </a:p>
          <a:p>
            <a:r>
              <a:rPr lang="en-US" dirty="0"/>
              <a:t>sections are completed.</a:t>
            </a:r>
          </a:p>
        </p:txBody>
      </p:sp>
      <p:pic>
        <p:nvPicPr>
          <p:cNvPr id="2" name="Applica Home Page 2">
            <a:hlinkClick r:id="" action="ppaction://media"/>
            <a:extLst>
              <a:ext uri="{FF2B5EF4-FFF2-40B4-BE49-F238E27FC236}">
                <a16:creationId xmlns:a16="http://schemas.microsoft.com/office/drawing/2014/main" id="{4DC85EB9-7729-4177-A105-76DE79B70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09"/>
    </mc:Choice>
    <mc:Fallback>
      <p:transition spd="slow" advTm="3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740474-CECA-4B53-ACE2-9FE3D7A41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70" y="98754"/>
            <a:ext cx="10405902" cy="47904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Project Information Section (1 of 5)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1314840" y="2183851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>
            <a:off x="5043055" y="3590467"/>
            <a:ext cx="3909876" cy="259182"/>
          </a:xfrm>
          <a:prstGeom prst="straightConnector1">
            <a:avLst/>
          </a:prstGeom>
          <a:ln w="889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73581FF-803F-46B6-B44F-CD9A0681A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636" y="3590467"/>
            <a:ext cx="1901578" cy="640675"/>
          </a:xfrm>
          <a:prstGeom prst="rect">
            <a:avLst/>
          </a:prstGeom>
        </p:spPr>
      </p:pic>
      <p:pic>
        <p:nvPicPr>
          <p:cNvPr id="2" name="Project info 1">
            <a:hlinkClick r:id="" action="ppaction://media"/>
            <a:extLst>
              <a:ext uri="{FF2B5EF4-FFF2-40B4-BE49-F238E27FC236}">
                <a16:creationId xmlns:a16="http://schemas.microsoft.com/office/drawing/2014/main" id="{B7A98000-C03D-4E5E-BC84-86AFC9DC1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637FCA-2CF2-407E-B7C5-833F3143BF0F}"/>
              </a:ext>
            </a:extLst>
          </p:cNvPr>
          <p:cNvSpPr/>
          <p:nvPr/>
        </p:nvSpPr>
        <p:spPr>
          <a:xfrm>
            <a:off x="5771626" y="4540351"/>
            <a:ext cx="2097247" cy="33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Note a Construction End date will be added to the system.</a:t>
            </a:r>
          </a:p>
        </p:txBody>
      </p:sp>
    </p:spTree>
    <p:extLst>
      <p:ext uri="{BB962C8B-B14F-4D97-AF65-F5344CB8AC3E}">
        <p14:creationId xmlns:p14="http://schemas.microsoft.com/office/powerpoint/2010/main" val="293938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99"/>
    </mc:Choice>
    <mc:Fallback>
      <p:transition spd="slow" advTm="4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8C2BC-1CEF-472E-B7C2-500D9785D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182" y="198060"/>
            <a:ext cx="5626837" cy="35778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Project Application Section (2 of 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630C2-921D-4C0B-AF04-E8939053B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432" y="3775886"/>
            <a:ext cx="6308522" cy="1178645"/>
          </a:xfrm>
          <a:prstGeom prst="rect">
            <a:avLst/>
          </a:prstGeom>
        </p:spPr>
      </p:pic>
      <p:pic>
        <p:nvPicPr>
          <p:cNvPr id="6" name="Proj Info 2">
            <a:hlinkClick r:id="" action="ppaction://media"/>
            <a:extLst>
              <a:ext uri="{FF2B5EF4-FFF2-40B4-BE49-F238E27FC236}">
                <a16:creationId xmlns:a16="http://schemas.microsoft.com/office/drawing/2014/main" id="{9AC07A5C-371F-4316-BF72-C38A7BC64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18"/>
    </mc:Choice>
    <mc:Fallback>
      <p:transition spd="slow" advTm="2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>
            <a:normAutofit/>
          </a:bodyPr>
          <a:lstStyle/>
          <a:p>
            <a:r>
              <a:rPr lang="en-US" dirty="0"/>
              <a:t>Identifying Critical Community Facilities (3 of 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C1988-7624-4168-990F-38C81408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03" y="98754"/>
            <a:ext cx="10407193" cy="48197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4744B1-106D-404C-8D95-C2B642D9C546}"/>
              </a:ext>
            </a:extLst>
          </p:cNvPr>
          <p:cNvCxnSpPr>
            <a:cxnSpLocks/>
          </p:cNvCxnSpPr>
          <p:nvPr/>
        </p:nvCxnSpPr>
        <p:spPr>
          <a:xfrm flipV="1">
            <a:off x="654963" y="987263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D9DCE5-7189-41D2-90B6-A25AA199706D}"/>
              </a:ext>
            </a:extLst>
          </p:cNvPr>
          <p:cNvCxnSpPr>
            <a:cxnSpLocks/>
          </p:cNvCxnSpPr>
          <p:nvPr/>
        </p:nvCxnSpPr>
        <p:spPr>
          <a:xfrm flipV="1">
            <a:off x="643766" y="1607523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890D96-CB7E-4F42-8C34-4CC7C56A8FFB}"/>
              </a:ext>
            </a:extLst>
          </p:cNvPr>
          <p:cNvCxnSpPr>
            <a:cxnSpLocks/>
          </p:cNvCxnSpPr>
          <p:nvPr/>
        </p:nvCxnSpPr>
        <p:spPr>
          <a:xfrm flipV="1">
            <a:off x="643766" y="3516172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ritical Com Facil">
            <a:hlinkClick r:id="" action="ppaction://media"/>
            <a:extLst>
              <a:ext uri="{FF2B5EF4-FFF2-40B4-BE49-F238E27FC236}">
                <a16:creationId xmlns:a16="http://schemas.microsoft.com/office/drawing/2014/main" id="{D184CA9F-D05F-4326-8059-BD88F0A6D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16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6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5"/>
    </mc:Choice>
    <mc:Fallback>
      <p:transition spd="slow" advTm="3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9169464" cy="766202"/>
          </a:xfrm>
        </p:spPr>
        <p:txBody>
          <a:bodyPr>
            <a:normAutofit/>
          </a:bodyPr>
          <a:lstStyle/>
          <a:p>
            <a:r>
              <a:rPr lang="en-US" dirty="0"/>
              <a:t>Adding Documents (4 of 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457D5-2171-4A41-82B7-3E2628826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6" y="716810"/>
            <a:ext cx="12022228" cy="3086531"/>
          </a:xfrm>
          <a:prstGeom prst="rect">
            <a:avLst/>
          </a:prstGeom>
        </p:spPr>
      </p:pic>
      <p:pic>
        <p:nvPicPr>
          <p:cNvPr id="2" name="Docs">
            <a:hlinkClick r:id="" action="ppaction://media"/>
            <a:extLst>
              <a:ext uri="{FF2B5EF4-FFF2-40B4-BE49-F238E27FC236}">
                <a16:creationId xmlns:a16="http://schemas.microsoft.com/office/drawing/2014/main" id="{4F7C8118-422C-4388-862C-0E56412E1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7"/>
    </mc:Choice>
    <mc:Fallback>
      <p:transition spd="slow" advTm="3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WebGrants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>
            <a:normAutofit/>
          </a:bodyPr>
          <a:lstStyle/>
          <a:p>
            <a:r>
              <a:rPr lang="en-US" dirty="0"/>
              <a:t>Completing the Application (5 of 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5708B-8534-45BB-B08E-A139FEEA1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74" y="0"/>
            <a:ext cx="9954705" cy="480644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F7376B-A6DC-42EB-9527-2E6FEEAAFF04}"/>
              </a:ext>
            </a:extLst>
          </p:cNvPr>
          <p:cNvCxnSpPr>
            <a:cxnSpLocks/>
          </p:cNvCxnSpPr>
          <p:nvPr/>
        </p:nvCxnSpPr>
        <p:spPr>
          <a:xfrm flipV="1">
            <a:off x="8714881" y="524733"/>
            <a:ext cx="1415848" cy="62026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pp com">
            <a:hlinkClick r:id="" action="ppaction://media"/>
            <a:extLst>
              <a:ext uri="{FF2B5EF4-FFF2-40B4-BE49-F238E27FC236}">
                <a16:creationId xmlns:a16="http://schemas.microsoft.com/office/drawing/2014/main" id="{05AB78B4-7092-4F58-9601-F5E005FFB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9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9"/>
    </mc:Choice>
    <mc:Fallback>
      <p:transition spd="slow" advTm="13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9D4FFA-8210-4E62-9B6D-6BC3704E1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0" y="277279"/>
            <a:ext cx="11083636" cy="44266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 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Application – ARPA Application Section Complete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675609-9D2C-4AE4-9920-FC31C0E1C042}"/>
              </a:ext>
            </a:extLst>
          </p:cNvPr>
          <p:cNvCxnSpPr>
            <a:cxnSpLocks/>
          </p:cNvCxnSpPr>
          <p:nvPr/>
        </p:nvCxnSpPr>
        <p:spPr>
          <a:xfrm flipV="1">
            <a:off x="1108364" y="2455449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9F1DCB-E59F-4AF9-B042-2A3A6EA8AE6C}"/>
              </a:ext>
            </a:extLst>
          </p:cNvPr>
          <p:cNvCxnSpPr>
            <a:cxnSpLocks/>
          </p:cNvCxnSpPr>
          <p:nvPr/>
        </p:nvCxnSpPr>
        <p:spPr>
          <a:xfrm flipH="1">
            <a:off x="5643989" y="3118793"/>
            <a:ext cx="452011" cy="62041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E8790D-B197-4840-B0D4-07C2ED2C09DF}"/>
              </a:ext>
            </a:extLst>
          </p:cNvPr>
          <p:cNvCxnSpPr>
            <a:cxnSpLocks/>
          </p:cNvCxnSpPr>
          <p:nvPr/>
        </p:nvCxnSpPr>
        <p:spPr>
          <a:xfrm flipH="1">
            <a:off x="4434264" y="1776100"/>
            <a:ext cx="899974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CF34FE-3BCA-4D58-AFC9-62EA4B968B5E}"/>
              </a:ext>
            </a:extLst>
          </p:cNvPr>
          <p:cNvCxnSpPr>
            <a:cxnSpLocks/>
          </p:cNvCxnSpPr>
          <p:nvPr/>
        </p:nvCxnSpPr>
        <p:spPr>
          <a:xfrm flipV="1">
            <a:off x="1274618" y="4155218"/>
            <a:ext cx="625554" cy="267921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ppl Home Page 3">
            <a:hlinkClick r:id="" action="ppaction://media"/>
            <a:extLst>
              <a:ext uri="{FF2B5EF4-FFF2-40B4-BE49-F238E27FC236}">
                <a16:creationId xmlns:a16="http://schemas.microsoft.com/office/drawing/2014/main" id="{0B5C9E6D-18F9-4D34-B91F-25C8BB036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2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98"/>
    </mc:Choice>
    <mc:Fallback>
      <p:transition spd="slow" advTm="1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B8747-3A27-4A2B-BE88-0B7C18535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82" y="98754"/>
            <a:ext cx="10501745" cy="49107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Adding Budget Line items (1 of 3)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675609-9D2C-4AE4-9920-FC31C0E1C042}"/>
              </a:ext>
            </a:extLst>
          </p:cNvPr>
          <p:cNvCxnSpPr>
            <a:cxnSpLocks/>
          </p:cNvCxnSpPr>
          <p:nvPr/>
        </p:nvCxnSpPr>
        <p:spPr>
          <a:xfrm flipV="1">
            <a:off x="9190182" y="2808740"/>
            <a:ext cx="1415848" cy="62026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udget add">
            <a:hlinkClick r:id="" action="ppaction://media"/>
            <a:extLst>
              <a:ext uri="{FF2B5EF4-FFF2-40B4-BE49-F238E27FC236}">
                <a16:creationId xmlns:a16="http://schemas.microsoft.com/office/drawing/2014/main" id="{32BCA7D1-2E1F-473B-A7D4-C0910470C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0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18"/>
    </mc:Choice>
    <mc:Fallback>
      <p:transition spd="slow" advTm="4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17823-5802-4884-8593-767F1D62D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6" y="453404"/>
            <a:ext cx="11055927" cy="37047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Budget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Adding Budget Line Items (2 of 3)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675609-9D2C-4AE4-9920-FC31C0E1C042}"/>
              </a:ext>
            </a:extLst>
          </p:cNvPr>
          <p:cNvCxnSpPr>
            <a:cxnSpLocks/>
          </p:cNvCxnSpPr>
          <p:nvPr/>
        </p:nvCxnSpPr>
        <p:spPr>
          <a:xfrm flipV="1">
            <a:off x="9679709" y="2919577"/>
            <a:ext cx="1415848" cy="62026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EF3B25-A31E-416E-AE88-F53AA750FB52}"/>
              </a:ext>
            </a:extLst>
          </p:cNvPr>
          <p:cNvCxnSpPr>
            <a:cxnSpLocks/>
          </p:cNvCxnSpPr>
          <p:nvPr/>
        </p:nvCxnSpPr>
        <p:spPr>
          <a:xfrm flipV="1">
            <a:off x="1713345" y="3229707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udget detail">
            <a:hlinkClick r:id="" action="ppaction://media"/>
            <a:extLst>
              <a:ext uri="{FF2B5EF4-FFF2-40B4-BE49-F238E27FC236}">
                <a16:creationId xmlns:a16="http://schemas.microsoft.com/office/drawing/2014/main" id="{A4919C81-3518-4D39-BB59-F9B677E9F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5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71"/>
    </mc:Choice>
    <mc:Fallback>
      <p:transition spd="slow" advTm="1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A159B-871B-4BD8-BAC7-122245359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786" y="258312"/>
            <a:ext cx="9738427" cy="4650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Budget Section Complete (1 of 2)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675609-9D2C-4AE4-9920-FC31C0E1C042}"/>
              </a:ext>
            </a:extLst>
          </p:cNvPr>
          <p:cNvCxnSpPr>
            <a:cxnSpLocks/>
          </p:cNvCxnSpPr>
          <p:nvPr/>
        </p:nvCxnSpPr>
        <p:spPr>
          <a:xfrm flipV="1">
            <a:off x="2294840" y="2144514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EF3B25-A31E-416E-AE88-F53AA750FB52}"/>
              </a:ext>
            </a:extLst>
          </p:cNvPr>
          <p:cNvCxnSpPr>
            <a:cxnSpLocks/>
          </p:cNvCxnSpPr>
          <p:nvPr/>
        </p:nvCxnSpPr>
        <p:spPr>
          <a:xfrm flipV="1">
            <a:off x="946991" y="3752221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ud Com">
            <a:hlinkClick r:id="" action="ppaction://media"/>
            <a:extLst>
              <a:ext uri="{FF2B5EF4-FFF2-40B4-BE49-F238E27FC236}">
                <a16:creationId xmlns:a16="http://schemas.microsoft.com/office/drawing/2014/main" id="{765F45D0-51DB-4185-AACC-0074653A6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8"/>
    </mc:Choice>
    <mc:Fallback>
      <p:transition spd="slow" advTm="1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8439D-55F8-4797-AAB0-F13501E62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60" y="98754"/>
            <a:ext cx="5211828" cy="48763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NDIT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www.ndit.nd.gov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90DC58-E466-416B-8C8F-04B6CFCF7C1D}"/>
              </a:ext>
            </a:extLst>
          </p:cNvPr>
          <p:cNvCxnSpPr>
            <a:cxnSpLocks/>
          </p:cNvCxnSpPr>
          <p:nvPr/>
        </p:nvCxnSpPr>
        <p:spPr>
          <a:xfrm flipH="1" flipV="1">
            <a:off x="5152678" y="1501629"/>
            <a:ext cx="1919241" cy="103527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1E76DEB-1953-4756-B8BE-F54F48D74015}"/>
              </a:ext>
            </a:extLst>
          </p:cNvPr>
          <p:cNvSpPr txBox="1"/>
          <p:nvPr/>
        </p:nvSpPr>
        <p:spPr>
          <a:xfrm>
            <a:off x="7174167" y="2416136"/>
            <a:ext cx="326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Proceed to Broadband Page</a:t>
            </a:r>
          </a:p>
        </p:txBody>
      </p:sp>
      <p:pic>
        <p:nvPicPr>
          <p:cNvPr id="9" name="NDIT Home Page">
            <a:hlinkClick r:id="" action="ppaction://media"/>
            <a:extLst>
              <a:ext uri="{FF2B5EF4-FFF2-40B4-BE49-F238E27FC236}">
                <a16:creationId xmlns:a16="http://schemas.microsoft.com/office/drawing/2014/main" id="{593FBA88-5753-46CC-B9C3-DEAA5D723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2"/>
    </mc:Choice>
    <mc:Fallback>
      <p:transition spd="slow" advTm="1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E090DE-3C5C-43D6-A5EB-2F242AE9A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12039"/>
            <a:ext cx="10668000" cy="415928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675609-9D2C-4AE4-9920-FC31C0E1C042}"/>
              </a:ext>
            </a:extLst>
          </p:cNvPr>
          <p:cNvCxnSpPr>
            <a:cxnSpLocks/>
          </p:cNvCxnSpPr>
          <p:nvPr/>
        </p:nvCxnSpPr>
        <p:spPr>
          <a:xfrm flipH="1" flipV="1">
            <a:off x="3893567" y="1526205"/>
            <a:ext cx="1662501" cy="54643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EF3B25-A31E-416E-AE88-F53AA750FB52}"/>
              </a:ext>
            </a:extLst>
          </p:cNvPr>
          <p:cNvCxnSpPr>
            <a:cxnSpLocks/>
          </p:cNvCxnSpPr>
          <p:nvPr/>
        </p:nvCxnSpPr>
        <p:spPr>
          <a:xfrm flipV="1">
            <a:off x="946991" y="3752221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05D9F4-CA71-44E2-B5C1-2EAA51757F41}"/>
              </a:ext>
            </a:extLst>
          </p:cNvPr>
          <p:cNvCxnSpPr>
            <a:cxnSpLocks/>
          </p:cNvCxnSpPr>
          <p:nvPr/>
        </p:nvCxnSpPr>
        <p:spPr>
          <a:xfrm flipV="1">
            <a:off x="8850019" y="3131961"/>
            <a:ext cx="1415848" cy="62026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">
            <a:extLst>
              <a:ext uri="{FF2B5EF4-FFF2-40B4-BE49-F238E27FC236}">
                <a16:creationId xmlns:a16="http://schemas.microsoft.com/office/drawing/2014/main" id="{AEA8D93A-8F13-45F3-81EB-F7028415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BACB48E-6F34-4738-A189-91A2100F68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Budget Section Complete (2 of 2)</a:t>
            </a:r>
          </a:p>
        </p:txBody>
      </p:sp>
      <p:pic>
        <p:nvPicPr>
          <p:cNvPr id="3" name="Bud Com">
            <a:hlinkClick r:id="" action="ppaction://media"/>
            <a:extLst>
              <a:ext uri="{FF2B5EF4-FFF2-40B4-BE49-F238E27FC236}">
                <a16:creationId xmlns:a16="http://schemas.microsoft.com/office/drawing/2014/main" id="{F873C49A-3FD1-4E32-8813-59EE56FFB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20"/>
    </mc:Choice>
    <mc:Fallback>
      <p:transition spd="slow" advTm="3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2CB869-FF8A-4DEC-9894-67FE9A356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27" y="98754"/>
            <a:ext cx="10298545" cy="48547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Budget Section Complete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1108364" y="2455449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 flipV="1">
            <a:off x="698453" y="4721926"/>
            <a:ext cx="1773766" cy="12231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290E1D-56DD-434D-81E6-BE7CC20988DD}"/>
              </a:ext>
            </a:extLst>
          </p:cNvPr>
          <p:cNvCxnSpPr>
            <a:cxnSpLocks/>
          </p:cNvCxnSpPr>
          <p:nvPr/>
        </p:nvCxnSpPr>
        <p:spPr>
          <a:xfrm flipH="1">
            <a:off x="5643989" y="3118793"/>
            <a:ext cx="452011" cy="62041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8775B0-33D7-44BC-85B5-DAC18341BF7F}"/>
              </a:ext>
            </a:extLst>
          </p:cNvPr>
          <p:cNvCxnSpPr>
            <a:cxnSpLocks/>
          </p:cNvCxnSpPr>
          <p:nvPr/>
        </p:nvCxnSpPr>
        <p:spPr>
          <a:xfrm flipH="1">
            <a:off x="4970020" y="1841135"/>
            <a:ext cx="899974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pp Home 4">
            <a:hlinkClick r:id="" action="ppaction://media"/>
            <a:extLst>
              <a:ext uri="{FF2B5EF4-FFF2-40B4-BE49-F238E27FC236}">
                <a16:creationId xmlns:a16="http://schemas.microsoft.com/office/drawing/2014/main" id="{70E9239F-4FB1-4DFF-9A30-7F5465198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7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6"/>
    </mc:Choice>
    <mc:Fallback>
      <p:transition spd="slow" advTm="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F8F460-CFB7-4C32-9CAE-F3931B37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355" y="145221"/>
            <a:ext cx="9135290" cy="46287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Certification Form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Network Design Certification - Editing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1829224" y="3233804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 flipV="1">
            <a:off x="8952931" y="803865"/>
            <a:ext cx="428088" cy="88639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3FFE3D-8CCC-478E-AB86-6D325EBB6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172" y="540789"/>
            <a:ext cx="584253" cy="204488"/>
          </a:xfrm>
          <a:prstGeom prst="rect">
            <a:avLst/>
          </a:prstGeom>
        </p:spPr>
      </p:pic>
      <p:pic>
        <p:nvPicPr>
          <p:cNvPr id="2" name="Cert">
            <a:hlinkClick r:id="" action="ppaction://media"/>
            <a:extLst>
              <a:ext uri="{FF2B5EF4-FFF2-40B4-BE49-F238E27FC236}">
                <a16:creationId xmlns:a16="http://schemas.microsoft.com/office/drawing/2014/main" id="{80C84AAD-0D48-4727-9064-D7D5AFF87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4572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1"/>
    </mc:Choice>
    <mc:Fallback>
      <p:transition spd="slow" advTm="4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E75B8-ACBA-4A33-AB25-0DF238B82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206029"/>
            <a:ext cx="9679709" cy="46638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WebGrants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Network Design Certification - Complete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 flipV="1">
            <a:off x="9362254" y="2808156"/>
            <a:ext cx="428088" cy="88639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3FFE3D-8CCC-478E-AB86-6D325EBB6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172" y="540789"/>
            <a:ext cx="584253" cy="204488"/>
          </a:xfrm>
          <a:prstGeom prst="rect">
            <a:avLst/>
          </a:prstGeom>
        </p:spPr>
      </p:pic>
      <p:pic>
        <p:nvPicPr>
          <p:cNvPr id="2" name="Cet Prev">
            <a:hlinkClick r:id="" action="ppaction://media"/>
            <a:extLst>
              <a:ext uri="{FF2B5EF4-FFF2-40B4-BE49-F238E27FC236}">
                <a16:creationId xmlns:a16="http://schemas.microsoft.com/office/drawing/2014/main" id="{E2B4D222-203F-4538-9E2A-B162D014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"/>
    </mc:Choice>
    <mc:Fallback xmlns="">
      <p:transition spd="slow" advTm="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56B21-805E-4221-A8E5-49F0743D7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77" y="97893"/>
            <a:ext cx="10159216" cy="47463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Submit Application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1108364" y="2455449"/>
            <a:ext cx="1415848" cy="6202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>
            <a:off x="8032421" y="2765579"/>
            <a:ext cx="920510" cy="55910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290E1D-56DD-434D-81E6-BE7CC20988DD}"/>
              </a:ext>
            </a:extLst>
          </p:cNvPr>
          <p:cNvCxnSpPr>
            <a:cxnSpLocks/>
          </p:cNvCxnSpPr>
          <p:nvPr/>
        </p:nvCxnSpPr>
        <p:spPr>
          <a:xfrm flipH="1">
            <a:off x="5643989" y="3118793"/>
            <a:ext cx="452011" cy="62041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8775B0-33D7-44BC-85B5-DAC18341BF7F}"/>
              </a:ext>
            </a:extLst>
          </p:cNvPr>
          <p:cNvCxnSpPr>
            <a:cxnSpLocks/>
          </p:cNvCxnSpPr>
          <p:nvPr/>
        </p:nvCxnSpPr>
        <p:spPr>
          <a:xfrm flipH="1">
            <a:off x="4970020" y="1841135"/>
            <a:ext cx="899974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BA3904-475E-4036-98DE-C8368DA073AE}"/>
              </a:ext>
            </a:extLst>
          </p:cNvPr>
          <p:cNvCxnSpPr>
            <a:cxnSpLocks/>
          </p:cNvCxnSpPr>
          <p:nvPr/>
        </p:nvCxnSpPr>
        <p:spPr>
          <a:xfrm flipH="1" flipV="1">
            <a:off x="8360392" y="3615070"/>
            <a:ext cx="506517" cy="61020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ub App 1">
            <a:hlinkClick r:id="" action="ppaction://media"/>
            <a:extLst>
              <a:ext uri="{FF2B5EF4-FFF2-40B4-BE49-F238E27FC236}">
                <a16:creationId xmlns:a16="http://schemas.microsoft.com/office/drawing/2014/main" id="{7BE1F394-B4C8-4406-AE72-546195177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3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46"/>
    </mc:Choice>
    <mc:Fallback>
      <p:transition spd="slow" advTm="3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4E4D3D-5E18-4AAD-92A3-7CE289350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63" y="148842"/>
            <a:ext cx="9873673" cy="46388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WebGrants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Application Home – Submit Application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 flipH="1">
            <a:off x="7595185" y="2669308"/>
            <a:ext cx="1059287" cy="23973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ub conf">
            <a:hlinkClick r:id="" action="ppaction://media"/>
            <a:extLst>
              <a:ext uri="{FF2B5EF4-FFF2-40B4-BE49-F238E27FC236}">
                <a16:creationId xmlns:a16="http://schemas.microsoft.com/office/drawing/2014/main" id="{30194FA1-26C6-4B0C-96E0-9E6338F1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4472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0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4"/>
    </mc:Choice>
    <mc:Fallback>
      <p:transition spd="slow" advTm="17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F15DDB-F2F6-4FF0-9083-3EE145E5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7" y="525497"/>
            <a:ext cx="10575636" cy="40365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WebGrants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Application Home – Submit Application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E1A220-1867-425F-8458-16E4ACD35542}"/>
              </a:ext>
            </a:extLst>
          </p:cNvPr>
          <p:cNvCxnSpPr>
            <a:cxnSpLocks/>
          </p:cNvCxnSpPr>
          <p:nvPr/>
        </p:nvCxnSpPr>
        <p:spPr>
          <a:xfrm flipV="1">
            <a:off x="1431636" y="4008174"/>
            <a:ext cx="824932" cy="38833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53BE2B-F940-45E3-ACCB-DC4E53C4D300}"/>
              </a:ext>
            </a:extLst>
          </p:cNvPr>
          <p:cNvCxnSpPr>
            <a:cxnSpLocks/>
          </p:cNvCxnSpPr>
          <p:nvPr/>
        </p:nvCxnSpPr>
        <p:spPr>
          <a:xfrm flipH="1" flipV="1">
            <a:off x="3114138" y="4010430"/>
            <a:ext cx="506517" cy="61020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final app home">
            <a:hlinkClick r:id="" action="ppaction://media"/>
            <a:extLst>
              <a:ext uri="{FF2B5EF4-FFF2-40B4-BE49-F238E27FC236}">
                <a16:creationId xmlns:a16="http://schemas.microsoft.com/office/drawing/2014/main" id="{110885C9-CEAD-4924-BBA8-9ECC2438E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7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7"/>
    </mc:Choice>
    <mc:Fallback>
      <p:transition spd="slow" advTm="1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FB1BE6-3BC5-4038-85DB-C279ACF0B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81" y="0"/>
            <a:ext cx="10123055" cy="48276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WebGrants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Application Home – Submit Application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53BE2B-F940-45E3-ACCB-DC4E53C4D300}"/>
              </a:ext>
            </a:extLst>
          </p:cNvPr>
          <p:cNvCxnSpPr>
            <a:cxnSpLocks/>
          </p:cNvCxnSpPr>
          <p:nvPr/>
        </p:nvCxnSpPr>
        <p:spPr>
          <a:xfrm flipH="1" flipV="1">
            <a:off x="9930574" y="2108734"/>
            <a:ext cx="506517" cy="61020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Final">
            <a:hlinkClick r:id="" action="ppaction://media"/>
            <a:extLst>
              <a:ext uri="{FF2B5EF4-FFF2-40B4-BE49-F238E27FC236}">
                <a16:creationId xmlns:a16="http://schemas.microsoft.com/office/drawing/2014/main" id="{F58DA2D9-0874-4463-9BCC-FFDFFF845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3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1"/>
    </mc:Choice>
    <mc:Fallback>
      <p:transition spd="slow" advTm="1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F2D84F-0451-4D50-9E80-A93382157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" y="31077"/>
            <a:ext cx="5511567" cy="47401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NDIT Broadband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Provides Access to All Broadband Grant Programs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90DC58-E466-416B-8C8F-04B6CFCF7C1D}"/>
              </a:ext>
            </a:extLst>
          </p:cNvPr>
          <p:cNvCxnSpPr>
            <a:cxnSpLocks/>
          </p:cNvCxnSpPr>
          <p:nvPr/>
        </p:nvCxnSpPr>
        <p:spPr>
          <a:xfrm flipH="1">
            <a:off x="4353886" y="1560352"/>
            <a:ext cx="2659310" cy="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1E76DEB-1953-4756-B8BE-F54F48D74015}"/>
              </a:ext>
            </a:extLst>
          </p:cNvPr>
          <p:cNvSpPr txBox="1"/>
          <p:nvPr/>
        </p:nvSpPr>
        <p:spPr>
          <a:xfrm>
            <a:off x="7013196" y="1348008"/>
            <a:ext cx="32658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Various Grant Home Pages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Broadband Survey</a:t>
            </a:r>
          </a:p>
          <a:p>
            <a:pPr>
              <a:spcAft>
                <a:spcPts val="600"/>
              </a:spcAft>
            </a:pPr>
            <a:endParaRPr lang="en-US" sz="1100" dirty="0"/>
          </a:p>
          <a:p>
            <a:pPr>
              <a:spcAft>
                <a:spcPts val="600"/>
              </a:spcAft>
            </a:pPr>
            <a:r>
              <a:rPr lang="en-US" sz="2000" dirty="0"/>
              <a:t>Test your broadband speed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E6CE7A-9278-4AA6-AE07-2C41CE24DBF7}"/>
              </a:ext>
            </a:extLst>
          </p:cNvPr>
          <p:cNvCxnSpPr>
            <a:cxnSpLocks/>
          </p:cNvCxnSpPr>
          <p:nvPr/>
        </p:nvCxnSpPr>
        <p:spPr>
          <a:xfrm flipH="1">
            <a:off x="4987255" y="2736209"/>
            <a:ext cx="2025941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A70B08-5F26-4C50-8624-D08DF6EF2337}"/>
              </a:ext>
            </a:extLst>
          </p:cNvPr>
          <p:cNvCxnSpPr>
            <a:cxnSpLocks/>
          </p:cNvCxnSpPr>
          <p:nvPr/>
        </p:nvCxnSpPr>
        <p:spPr>
          <a:xfrm flipH="1">
            <a:off x="4353886" y="3310966"/>
            <a:ext cx="2659310" cy="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roadband Home Page">
            <a:hlinkClick r:id="" action="ppaction://media"/>
            <a:extLst>
              <a:ext uri="{FF2B5EF4-FFF2-40B4-BE49-F238E27FC236}">
                <a16:creationId xmlns:a16="http://schemas.microsoft.com/office/drawing/2014/main" id="{C3E55917-1A8C-47AB-9D3C-71232A176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6116" y="55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5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60"/>
    </mc:Choice>
    <mc:Fallback>
      <p:transition spd="slow" advTm="5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NDIT ARPA CPF Grant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Access to CPF Application</a:t>
            </a:r>
          </a:p>
        </p:txBody>
      </p:sp>
      <p:pic>
        <p:nvPicPr>
          <p:cNvPr id="6" name="CPF grant home page">
            <a:hlinkClick r:id="" action="ppaction://media"/>
            <a:extLst>
              <a:ext uri="{FF2B5EF4-FFF2-40B4-BE49-F238E27FC236}">
                <a16:creationId xmlns:a16="http://schemas.microsoft.com/office/drawing/2014/main" id="{83034E15-FA6B-4462-A20D-5A46BAF95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6574A-597B-4050-B191-6E45C641C52C}"/>
              </a:ext>
            </a:extLst>
          </p:cNvPr>
          <p:cNvSpPr txBox="1"/>
          <p:nvPr/>
        </p:nvSpPr>
        <p:spPr>
          <a:xfrm>
            <a:off x="7257036" y="4285075"/>
            <a:ext cx="3265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be redirected to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WebGrants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software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224C84-5FCE-412E-B74B-63793A73C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" y="138143"/>
            <a:ext cx="4807131" cy="47962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B111D0-2455-4A9B-AABA-7E03BDAA50A6}"/>
              </a:ext>
            </a:extLst>
          </p:cNvPr>
          <p:cNvCxnSpPr>
            <a:cxnSpLocks/>
          </p:cNvCxnSpPr>
          <p:nvPr/>
        </p:nvCxnSpPr>
        <p:spPr>
          <a:xfrm flipH="1">
            <a:off x="4597726" y="4485130"/>
            <a:ext cx="2659310" cy="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3B0979-5D2E-43D2-955B-7D6039F31392}"/>
              </a:ext>
            </a:extLst>
          </p:cNvPr>
          <p:cNvCxnSpPr>
            <a:cxnSpLocks/>
          </p:cNvCxnSpPr>
          <p:nvPr/>
        </p:nvCxnSpPr>
        <p:spPr>
          <a:xfrm flipH="1">
            <a:off x="5111930" y="1502445"/>
            <a:ext cx="2659310" cy="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24EB2D-E2C8-4F4A-8B36-BD10B806697D}"/>
              </a:ext>
            </a:extLst>
          </p:cNvPr>
          <p:cNvSpPr txBox="1"/>
          <p:nvPr/>
        </p:nvSpPr>
        <p:spPr>
          <a:xfrm>
            <a:off x="7884452" y="1302390"/>
            <a:ext cx="326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CPF Resources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9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2"/>
    </mc:Choice>
    <mc:Fallback>
      <p:transition spd="slow" advTm="1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WebGrants Landing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Registration Information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62C74D-A336-4F89-B4E2-5D5AC517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258" y="231027"/>
            <a:ext cx="6900103" cy="4470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976C22-362B-496F-B256-86AD4A30B972}"/>
              </a:ext>
            </a:extLst>
          </p:cNvPr>
          <p:cNvSpPr txBox="1"/>
          <p:nvPr/>
        </p:nvSpPr>
        <p:spPr>
          <a:xfrm>
            <a:off x="391760" y="908521"/>
            <a:ext cx="3265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Use existing </a:t>
            </a:r>
            <a:r>
              <a:rPr lang="en-US" sz="2000" dirty="0" err="1"/>
              <a:t>NDLogin</a:t>
            </a: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Register for new account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90DC58-E466-416B-8C8F-04B6CFCF7C1D}"/>
              </a:ext>
            </a:extLst>
          </p:cNvPr>
          <p:cNvCxnSpPr/>
          <p:nvPr/>
        </p:nvCxnSpPr>
        <p:spPr>
          <a:xfrm>
            <a:off x="3021874" y="1097280"/>
            <a:ext cx="4345577" cy="9579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D24510-DDFB-4DDF-8879-936A7A4091F3}"/>
              </a:ext>
            </a:extLst>
          </p:cNvPr>
          <p:cNvCxnSpPr>
            <a:cxnSpLocks/>
          </p:cNvCxnSpPr>
          <p:nvPr/>
        </p:nvCxnSpPr>
        <p:spPr>
          <a:xfrm>
            <a:off x="3128092" y="1878017"/>
            <a:ext cx="6145217" cy="1603818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Webgrant landing page">
            <a:hlinkClick r:id="" action="ppaction://media"/>
            <a:extLst>
              <a:ext uri="{FF2B5EF4-FFF2-40B4-BE49-F238E27FC236}">
                <a16:creationId xmlns:a16="http://schemas.microsoft.com/office/drawing/2014/main" id="{8C894169-C2FC-428F-B378-CBB57BB4F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0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55"/>
    </mc:Choice>
    <mc:Fallback>
      <p:transition spd="slow" advTm="5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WebGrants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Dashboard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2F268-B22E-4EF4-81C8-9C9D387DF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48" y="0"/>
            <a:ext cx="10621225" cy="500611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7CF9D9-E611-48F5-8E4A-DF9C9300EB61}"/>
              </a:ext>
            </a:extLst>
          </p:cNvPr>
          <p:cNvCxnSpPr>
            <a:cxnSpLocks/>
          </p:cNvCxnSpPr>
          <p:nvPr/>
        </p:nvCxnSpPr>
        <p:spPr>
          <a:xfrm flipV="1">
            <a:off x="282500" y="1232466"/>
            <a:ext cx="617253" cy="26627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Webgrants dashboard">
            <a:hlinkClick r:id="" action="ppaction://media"/>
            <a:extLst>
              <a:ext uri="{FF2B5EF4-FFF2-40B4-BE49-F238E27FC236}">
                <a16:creationId xmlns:a16="http://schemas.microsoft.com/office/drawing/2014/main" id="{7D3D7875-94F3-458A-A49C-BE1DFD176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1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99"/>
    </mc:Choice>
    <mc:Fallback>
      <p:transition spd="slow" advTm="3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Funding Opportunities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Search and Select a Funding Opportunities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115096" y="1381536"/>
            <a:ext cx="617253" cy="26627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C5F5683-A4A1-44DB-BDD9-3F5673084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83" y="98753"/>
            <a:ext cx="11148958" cy="37435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490D36-0498-4B1D-B24C-BBDD40D0CDFE}"/>
              </a:ext>
            </a:extLst>
          </p:cNvPr>
          <p:cNvCxnSpPr>
            <a:cxnSpLocks/>
          </p:cNvCxnSpPr>
          <p:nvPr/>
        </p:nvCxnSpPr>
        <p:spPr>
          <a:xfrm flipV="1">
            <a:off x="1542114" y="2979439"/>
            <a:ext cx="617253" cy="26627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5BC08E-27DF-40FA-B846-33ED18222C90}"/>
              </a:ext>
            </a:extLst>
          </p:cNvPr>
          <p:cNvCxnSpPr>
            <a:cxnSpLocks/>
          </p:cNvCxnSpPr>
          <p:nvPr/>
        </p:nvCxnSpPr>
        <p:spPr>
          <a:xfrm>
            <a:off x="10372078" y="1332602"/>
            <a:ext cx="720795" cy="36413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62C0-876A-4E47-A774-878EC446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4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0"/>
    </mc:Choice>
    <mc:Fallback>
      <p:transition spd="slow" advTm="2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6D503E-6DC8-49AC-8854-CB3C07BD7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96" y="98754"/>
            <a:ext cx="10326613" cy="48108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Specific Funding Opportunity Home Page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Start a new application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207460" y="1400009"/>
            <a:ext cx="617253" cy="26627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5BC08E-27DF-40FA-B846-33ED18222C90}"/>
              </a:ext>
            </a:extLst>
          </p:cNvPr>
          <p:cNvCxnSpPr>
            <a:cxnSpLocks/>
          </p:cNvCxnSpPr>
          <p:nvPr/>
        </p:nvCxnSpPr>
        <p:spPr>
          <a:xfrm flipH="1" flipV="1">
            <a:off x="10825018" y="967066"/>
            <a:ext cx="757382" cy="34449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Fund Opp Home Page">
            <a:hlinkClick r:id="" action="ppaction://media"/>
            <a:extLst>
              <a:ext uri="{FF2B5EF4-FFF2-40B4-BE49-F238E27FC236}">
                <a16:creationId xmlns:a16="http://schemas.microsoft.com/office/drawing/2014/main" id="{418A2645-DA50-4346-9CDC-EA121720C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7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13"/>
    </mc:Choice>
    <mc:Fallback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39CD1-5C7B-4EE4-8CC0-1835BD6F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64" y="98754"/>
            <a:ext cx="10298545" cy="481511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0E34CA-588C-4F65-9BA3-243973C4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09882"/>
            <a:ext cx="8745471" cy="824574"/>
          </a:xfrm>
        </p:spPr>
        <p:txBody>
          <a:bodyPr/>
          <a:lstStyle/>
          <a:p>
            <a:r>
              <a:rPr lang="en-US" dirty="0"/>
              <a:t>Application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B8A9CB-46C6-468A-8A6B-EA373AA56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206" y="5993044"/>
            <a:ext cx="8745469" cy="766202"/>
          </a:xfrm>
        </p:spPr>
        <p:txBody>
          <a:bodyPr/>
          <a:lstStyle/>
          <a:p>
            <a:r>
              <a:rPr lang="en-US" dirty="0"/>
              <a:t>New Application - General Information Section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C0A995-940E-44DD-A00A-38908784BFEB}"/>
              </a:ext>
            </a:extLst>
          </p:cNvPr>
          <p:cNvCxnSpPr>
            <a:cxnSpLocks/>
          </p:cNvCxnSpPr>
          <p:nvPr/>
        </p:nvCxnSpPr>
        <p:spPr>
          <a:xfrm flipV="1">
            <a:off x="236866" y="1676516"/>
            <a:ext cx="617253" cy="26627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5BC08E-27DF-40FA-B846-33ED18222C90}"/>
              </a:ext>
            </a:extLst>
          </p:cNvPr>
          <p:cNvCxnSpPr>
            <a:cxnSpLocks/>
          </p:cNvCxnSpPr>
          <p:nvPr/>
        </p:nvCxnSpPr>
        <p:spPr>
          <a:xfrm flipH="1" flipV="1">
            <a:off x="11203709" y="1798339"/>
            <a:ext cx="757382" cy="34449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en Info">
            <a:hlinkClick r:id="" action="ppaction://media"/>
            <a:extLst>
              <a:ext uri="{FF2B5EF4-FFF2-40B4-BE49-F238E27FC236}">
                <a16:creationId xmlns:a16="http://schemas.microsoft.com/office/drawing/2014/main" id="{CF3AEDFD-1F7E-469D-A120-465C4397B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131" y="5522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63"/>
    </mc:Choice>
    <mc:Fallback>
      <p:transition spd="slow" advTm="7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 Slides">
  <a:themeElements>
    <a:clrScheme name="Custom 1">
      <a:dk1>
        <a:srgbClr val="796E66"/>
      </a:dk1>
      <a:lt1>
        <a:sysClr val="window" lastClr="FFFFFF"/>
      </a:lt1>
      <a:dk2>
        <a:srgbClr val="000000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00000"/>
      </a:hlink>
      <a:folHlink>
        <a:srgbClr val="087782"/>
      </a:folHlink>
    </a:clrScheme>
    <a:fontScheme name="MS Fonts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_BELEGENDARY_1_96dpi" id="{3A4CE9D5-7867-416E-9E23-45FF1C50E1CF}" vid="{46262918-D099-4D93-B986-EE8C94552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C315191E7AE741A50A86A93D8212F4" ma:contentTypeVersion="6" ma:contentTypeDescription="Create a new document." ma:contentTypeScope="" ma:versionID="28d6540202461f3f61408b65f6471084">
  <xsd:schema xmlns:xsd="http://www.w3.org/2001/XMLSchema" xmlns:xs="http://www.w3.org/2001/XMLSchema" xmlns:p="http://schemas.microsoft.com/office/2006/metadata/properties" xmlns:ns2="e5743ac3-8dfb-4fa4-814e-75260db6f307" xmlns:ns3="c16d9c83-ee02-4b2c-ac1a-45ad6c5174ef" targetNamespace="http://schemas.microsoft.com/office/2006/metadata/properties" ma:root="true" ma:fieldsID="9343bb0504874c50b1daa69d32260299" ns2:_="" ns3:_="">
    <xsd:import namespace="e5743ac3-8dfb-4fa4-814e-75260db6f307"/>
    <xsd:import namespace="c16d9c83-ee02-4b2c-ac1a-45ad6c5174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43ac3-8dfb-4fa4-814e-75260db6f3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d9c83-ee02-4b2c-ac1a-45ad6c5174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94C1C0-3BC6-4B0E-815B-39BC7CC8A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743ac3-8dfb-4fa4-814e-75260db6f307"/>
    <ds:schemaRef ds:uri="c16d9c83-ee02-4b2c-ac1a-45ad6c5174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AD55B3-5183-4912-B4F3-4F4DB56203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814EC0-2CEE-4720-8161-40E91995687D}">
  <ds:schemaRefs>
    <ds:schemaRef ds:uri="http://schemas.microsoft.com/office/2006/documentManagement/types"/>
    <ds:schemaRef ds:uri="http://schemas.openxmlformats.org/package/2006/metadata/core-properties"/>
    <ds:schemaRef ds:uri="e5743ac3-8dfb-4fa4-814e-75260db6f307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c16d9c83-ee02-4b2c-ac1a-45ad6c5174e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7446</TotalTime>
  <Words>294</Words>
  <Application>Microsoft Office PowerPoint</Application>
  <PresentationFormat>Widescreen</PresentationFormat>
  <Paragraphs>74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Muli Black</vt:lpstr>
      <vt:lpstr>Segoe UI</vt:lpstr>
      <vt:lpstr>Segoe UI Black</vt:lpstr>
      <vt:lpstr>Wingdings</vt:lpstr>
      <vt:lpstr>Office Theme</vt:lpstr>
      <vt:lpstr>Standard Slides</vt:lpstr>
      <vt:lpstr>PowerPoint Presentation</vt:lpstr>
      <vt:lpstr>NDIT Home Page</vt:lpstr>
      <vt:lpstr>NDIT Broadband Page</vt:lpstr>
      <vt:lpstr>NDIT ARPA CPF Grant Page</vt:lpstr>
      <vt:lpstr>WebGrants Landing Page</vt:lpstr>
      <vt:lpstr>WebGrants Home Page</vt:lpstr>
      <vt:lpstr>Funding Opportunities Home Page</vt:lpstr>
      <vt:lpstr>Specific Funding Opportunity Home Page</vt:lpstr>
      <vt:lpstr>Application</vt:lpstr>
      <vt:lpstr>Applications Home Page</vt:lpstr>
      <vt:lpstr>Application</vt:lpstr>
      <vt:lpstr>Application</vt:lpstr>
      <vt:lpstr>Application</vt:lpstr>
      <vt:lpstr>Application</vt:lpstr>
      <vt:lpstr>WebGrants Home Page</vt:lpstr>
      <vt:lpstr>Application  Home Page</vt:lpstr>
      <vt:lpstr>Budget</vt:lpstr>
      <vt:lpstr>Budget</vt:lpstr>
      <vt:lpstr>Application</vt:lpstr>
      <vt:lpstr>Application</vt:lpstr>
      <vt:lpstr>Application Home Page</vt:lpstr>
      <vt:lpstr>Certification Form</vt:lpstr>
      <vt:lpstr>WebGrants Home Page</vt:lpstr>
      <vt:lpstr>Application Home Page</vt:lpstr>
      <vt:lpstr>WebGrants Home Page</vt:lpstr>
      <vt:lpstr>WebGrants Home Page</vt:lpstr>
      <vt:lpstr>WebGrants Home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Sievert, Kevin</dc:creator>
  <cp:lastModifiedBy>Cook, Alisa</cp:lastModifiedBy>
  <cp:revision>7</cp:revision>
  <dcterms:created xsi:type="dcterms:W3CDTF">2022-05-12T14:56:14Z</dcterms:created>
  <dcterms:modified xsi:type="dcterms:W3CDTF">2022-10-11T21:03:14Z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0x0101007FC315191E7AE741A50A86A93D8212F4</vt:lpwstr>
  </property>
</Properties>
</file>