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4"/>
    <p:sldMasterId id="2147483875" r:id="rId5"/>
    <p:sldMasterId id="2147483830" r:id="rId6"/>
  </p:sldMasterIdLst>
  <p:notesMasterIdLst>
    <p:notesMasterId r:id="rId20"/>
  </p:notesMasterIdLst>
  <p:handoutMasterIdLst>
    <p:handoutMasterId r:id="rId21"/>
  </p:handoutMasterIdLst>
  <p:sldIdLst>
    <p:sldId id="2320" r:id="rId7"/>
    <p:sldId id="2314" r:id="rId8"/>
    <p:sldId id="2321" r:id="rId9"/>
    <p:sldId id="2322" r:id="rId10"/>
    <p:sldId id="2323" r:id="rId11"/>
    <p:sldId id="2325" r:id="rId12"/>
    <p:sldId id="2332" r:id="rId13"/>
    <p:sldId id="2326" r:id="rId14"/>
    <p:sldId id="2331" r:id="rId15"/>
    <p:sldId id="2327" r:id="rId16"/>
    <p:sldId id="2328" r:id="rId17"/>
    <p:sldId id="2329" r:id="rId18"/>
    <p:sldId id="2330" r:id="rId19"/>
  </p:sldIdLst>
  <p:sldSz cx="12192000" cy="6858000"/>
  <p:notesSz cx="7102475" cy="9388475"/>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4728"/>
    <a:srgbClr val="B3BD35"/>
    <a:srgbClr val="709749"/>
    <a:srgbClr val="049FDA"/>
    <a:srgbClr val="FAA21B"/>
    <a:srgbClr val="087482"/>
    <a:srgbClr val="D34727"/>
    <a:srgbClr val="C7550F"/>
    <a:srgbClr val="000000"/>
    <a:srgbClr val="EFA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165C37-FE21-4E33-AC98-A833D7D0E59B}" v="3" dt="2022-10-14T20:30:01.563"/>
    <p1510:client id="{D336280C-F18E-4A75-A276-AA6ED0CA271F}" v="6" dt="2022-10-14T20:27:11.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latin typeface="Segoe UI" panose="020B0502040204020203" pitchFamily="34" charset="0"/>
            </a:endParaRPr>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966CA51-F936-394B-9806-25184CB372C6}" type="datetimeFigureOut">
              <a:rPr lang="en-US" smtClean="0">
                <a:latin typeface="Segoe UI" panose="020B0502040204020203" pitchFamily="34" charset="0"/>
              </a:rPr>
              <a:t>10/14/2022</a:t>
            </a:fld>
            <a:endParaRPr lang="en-US">
              <a:latin typeface="Segoe UI" panose="020B0502040204020203" pitchFamily="34" charset="0"/>
            </a:endParaRPr>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latin typeface="Segoe UI" panose="020B0502040204020203" pitchFamily="34" charset="0"/>
            </a:endParaRPr>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CCF3835D-1F67-8740-A6E3-E9CBFBC1AAFA}" type="slidenum">
              <a:rPr lang="en-US" smtClean="0">
                <a:latin typeface="Segoe UI" panose="020B0502040204020203" pitchFamily="34" charset="0"/>
              </a:rPr>
              <a:t>‹#›</a:t>
            </a:fld>
            <a:endParaRPr lang="en-US">
              <a:latin typeface="Segoe UI" panose="020B0502040204020203" pitchFamily="34" charset="0"/>
            </a:endParaRPr>
          </a:p>
        </p:txBody>
      </p:sp>
    </p:spTree>
    <p:extLst>
      <p:ext uri="{BB962C8B-B14F-4D97-AF65-F5344CB8AC3E}">
        <p14:creationId xmlns:p14="http://schemas.microsoft.com/office/powerpoint/2010/main" val="1917967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b="0" i="0">
                <a:latin typeface="Segoe UI" panose="020B0502040204020203" pitchFamily="34" charset="0"/>
              </a:defRPr>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b="0" i="0">
                <a:latin typeface="Segoe UI" panose="020B0502040204020203" pitchFamily="34" charset="0"/>
              </a:defRPr>
            </a:lvl1pPr>
          </a:lstStyle>
          <a:p>
            <a:fld id="{D1379AAA-C0C0-CB49-8400-60D4C0C57CDC}" type="datetimeFigureOut">
              <a:rPr lang="en-US" smtClean="0"/>
              <a:pPr/>
              <a:t>10/14/2022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b="0" i="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b="0" i="0">
                <a:latin typeface="Segoe UI" panose="020B0502040204020203" pitchFamily="34" charset="0"/>
              </a:defRPr>
            </a:lvl1pPr>
          </a:lstStyle>
          <a:p>
            <a:fld id="{3C1A31D5-59AE-914B-B6B8-D3FB1071DEDB}" type="slidenum">
              <a:rPr lang="en-US" smtClean="0"/>
              <a:pPr/>
              <a:t>‹#›</a:t>
            </a:fld>
            <a:endParaRPr lang="en-US"/>
          </a:p>
        </p:txBody>
      </p:sp>
    </p:spTree>
    <p:extLst>
      <p:ext uri="{BB962C8B-B14F-4D97-AF65-F5344CB8AC3E}">
        <p14:creationId xmlns:p14="http://schemas.microsoft.com/office/powerpoint/2010/main" val="1357017768"/>
      </p:ext>
    </p:extLst>
  </p:cSld>
  <p:clrMap bg1="lt1" tx1="dk1" bg2="lt2" tx2="dk2" accent1="accent1" accent2="accent2" accent3="accent3" accent4="accent4" accent5="accent5" accent6="accent6" hlink="hlink" folHlink="folHlink"/>
  <p:notesStyle>
    <a:lvl1pPr marL="0" algn="l" defTabSz="914354" rtl="0" eaLnBrk="1" latinLnBrk="0" hangingPunct="1">
      <a:defRPr sz="1200" b="0" i="0" kern="1200">
        <a:solidFill>
          <a:schemeClr val="tx1"/>
        </a:solidFill>
        <a:latin typeface="Segoe UI" panose="020B0502040204020203" pitchFamily="34" charset="0"/>
        <a:ea typeface="+mn-ea"/>
        <a:cs typeface="+mn-cs"/>
      </a:defRPr>
    </a:lvl1pPr>
    <a:lvl2pPr marL="457178" algn="l" defTabSz="914354" rtl="0" eaLnBrk="1" latinLnBrk="0" hangingPunct="1">
      <a:defRPr sz="1200" b="0" i="0" kern="1200">
        <a:solidFill>
          <a:schemeClr val="tx1"/>
        </a:solidFill>
        <a:latin typeface="Segoe UI" panose="020B0502040204020203" pitchFamily="34" charset="0"/>
        <a:ea typeface="+mn-ea"/>
        <a:cs typeface="+mn-cs"/>
      </a:defRPr>
    </a:lvl2pPr>
    <a:lvl3pPr marL="914354" algn="l" defTabSz="914354" rtl="0" eaLnBrk="1" latinLnBrk="0" hangingPunct="1">
      <a:defRPr sz="1200" b="0" i="0" kern="1200">
        <a:solidFill>
          <a:schemeClr val="tx1"/>
        </a:solidFill>
        <a:latin typeface="Segoe UI" panose="020B0502040204020203" pitchFamily="34" charset="0"/>
        <a:ea typeface="+mn-ea"/>
        <a:cs typeface="+mn-cs"/>
      </a:defRPr>
    </a:lvl3pPr>
    <a:lvl4pPr marL="1371532" algn="l" defTabSz="914354" rtl="0" eaLnBrk="1" latinLnBrk="0" hangingPunct="1">
      <a:defRPr sz="1200" b="0" i="0" kern="1200">
        <a:solidFill>
          <a:schemeClr val="tx1"/>
        </a:solidFill>
        <a:latin typeface="Segoe UI" panose="020B0502040204020203" pitchFamily="34" charset="0"/>
        <a:ea typeface="+mn-ea"/>
        <a:cs typeface="+mn-cs"/>
      </a:defRPr>
    </a:lvl4pPr>
    <a:lvl5pPr marL="1828709" algn="l" defTabSz="914354" rtl="0" eaLnBrk="1" latinLnBrk="0" hangingPunct="1">
      <a:defRPr sz="1200" b="0" i="0" kern="1200">
        <a:solidFill>
          <a:schemeClr val="tx1"/>
        </a:solidFill>
        <a:latin typeface="Segoe UI" panose="020B0502040204020203"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ark ND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8B6D7-42D6-4E1A-BCC2-0CBF2B2359B7}"/>
              </a:ext>
            </a:extLst>
          </p:cNvPr>
          <p:cNvSpPr/>
          <p:nvPr userDrawn="1"/>
        </p:nvSpPr>
        <p:spPr>
          <a:xfrm>
            <a:off x="0" y="5010150"/>
            <a:ext cx="12192000" cy="1847850"/>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hasCustomPrompt="1"/>
          </p:nvPr>
        </p:nvSpPr>
        <p:spPr>
          <a:xfrm>
            <a:off x="0" y="0"/>
            <a:ext cx="12192000" cy="5010150"/>
          </a:xfrm>
          <a:solidFill>
            <a:schemeClr val="bg2"/>
          </a:solidFill>
        </p:spPr>
        <p:txBody>
          <a:bodyPr/>
          <a:lstStyle>
            <a:lvl1pPr>
              <a:defRPr/>
            </a:lvl1pPr>
          </a:lstStyle>
          <a:p>
            <a:r>
              <a:rPr lang="en-US"/>
              <a:t>Click icon to add optional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207460" y="5109882"/>
            <a:ext cx="8745471" cy="860974"/>
          </a:xfrm>
        </p:spPr>
        <p:txBody>
          <a:bodyPr/>
          <a:lstStyle>
            <a:lvl1pPr algn="l">
              <a:defRPr>
                <a:solidFill>
                  <a:schemeClr val="bg1"/>
                </a:solidFill>
              </a:defRPr>
            </a:lvl1pPr>
          </a:lstStyle>
          <a:p>
            <a:r>
              <a:rPr lang="en-US"/>
              <a:t>Click to edit </a:t>
            </a:r>
            <a:r>
              <a:rPr lang="en-US" err="1"/>
              <a:t>titlE</a:t>
            </a:r>
            <a:endParaRPr lang="en-US"/>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hasCustomPrompt="1"/>
          </p:nvPr>
        </p:nvSpPr>
        <p:spPr>
          <a:xfrm>
            <a:off x="210206" y="5993044"/>
            <a:ext cx="8745469" cy="766202"/>
          </a:xfrm>
        </p:spPr>
        <p:txBody>
          <a:bodyPr/>
          <a:lstStyle>
            <a:lvl1pPr marL="0" indent="0" algn="l">
              <a:buNone/>
              <a:defRPr>
                <a:solidFill>
                  <a:schemeClr val="bg1"/>
                </a:solidFill>
              </a:defRPr>
            </a:lvl1pPr>
            <a:lvl2pPr>
              <a:spcAft>
                <a:spcPts val="959"/>
              </a:spcAft>
              <a:defRPr/>
            </a:lvl2pPr>
            <a:lvl3pPr>
              <a:tabLst>
                <a:tab pos="169629" algn="l"/>
                <a:tab pos="339257" algn="l"/>
              </a:tabLst>
              <a:defRPr/>
            </a:lvl3pPr>
          </a:lstStyle>
          <a:p>
            <a:pPr lvl="0"/>
            <a:r>
              <a:rPr lang="en-US"/>
              <a:t>CLICK TO EDIT SUBHEAD</a:t>
            </a:r>
          </a:p>
        </p:txBody>
      </p:sp>
      <p:pic>
        <p:nvPicPr>
          <p:cNvPr id="3" name="Picture 2">
            <a:extLst>
              <a:ext uri="{FF2B5EF4-FFF2-40B4-BE49-F238E27FC236}">
                <a16:creationId xmlns:a16="http://schemas.microsoft.com/office/drawing/2014/main" id="{1D2098B4-6F2E-4027-85AC-B0472FB1A7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1139" y="5311813"/>
            <a:ext cx="2432309" cy="1286259"/>
          </a:xfrm>
          <a:prstGeom prst="rect">
            <a:avLst/>
          </a:prstGeom>
        </p:spPr>
      </p:pic>
    </p:spTree>
    <p:extLst>
      <p:ext uri="{BB962C8B-B14F-4D97-AF65-F5344CB8AC3E}">
        <p14:creationId xmlns:p14="http://schemas.microsoft.com/office/powerpoint/2010/main" val="414834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ellow Section Title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C9A2FE-5B00-4BE6-960E-5EDE1BE4DE2B}"/>
              </a:ext>
            </a:extLst>
          </p:cNvPr>
          <p:cNvSpPr>
            <a:spLocks/>
          </p:cNvSpPr>
          <p:nvPr userDrawn="1"/>
        </p:nvSpPr>
        <p:spPr>
          <a:xfrm>
            <a:off x="0" y="0"/>
            <a:ext cx="9201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2" name="TextBox 1">
            <a:extLst>
              <a:ext uri="{FF2B5EF4-FFF2-40B4-BE49-F238E27FC236}">
                <a16:creationId xmlns:a16="http://schemas.microsoft.com/office/drawing/2014/main" id="{DD2E3E10-7D26-4036-A228-5B0702175955}"/>
              </a:ext>
            </a:extLst>
          </p:cNvPr>
          <p:cNvSpPr txBox="1"/>
          <p:nvPr userDrawn="1"/>
        </p:nvSpPr>
        <p:spPr>
          <a:xfrm>
            <a:off x="595885" y="739080"/>
            <a:ext cx="11000230" cy="5489025"/>
          </a:xfrm>
          <a:prstGeom prst="rect">
            <a:avLst/>
          </a:prstGeom>
          <a:noFill/>
        </p:spPr>
        <p:txBody>
          <a:bodyPr wrap="square" rtlCol="0">
            <a:spAutoFit/>
          </a:bodyPr>
          <a:lstStyle/>
          <a:p>
            <a:endParaRPr lang="en-US"/>
          </a:p>
        </p:txBody>
      </p:sp>
      <p:sp>
        <p:nvSpPr>
          <p:cNvPr id="4" name="Rectangle 3">
            <a:extLst>
              <a:ext uri="{FF2B5EF4-FFF2-40B4-BE49-F238E27FC236}">
                <a16:creationId xmlns:a16="http://schemas.microsoft.com/office/drawing/2014/main" id="{A44B9E5C-5B20-4159-ACAD-E686E9AA62BB}"/>
              </a:ext>
            </a:extLst>
          </p:cNvPr>
          <p:cNvSpPr/>
          <p:nvPr userDrawn="1"/>
        </p:nvSpPr>
        <p:spPr>
          <a:xfrm>
            <a:off x="595885" y="739080"/>
            <a:ext cx="11000230" cy="5489025"/>
          </a:xfrm>
          <a:prstGeom prst="rect">
            <a:avLst/>
          </a:prstGeom>
          <a:solidFill>
            <a:srgbClr val="79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BE0719C-302B-4EC8-A403-0D78DB066836}"/>
              </a:ext>
            </a:extLst>
          </p:cNvPr>
          <p:cNvSpPr>
            <a:spLocks noGrp="1"/>
          </p:cNvSpPr>
          <p:nvPr>
            <p:ph type="body" sz="quarter" idx="10" hasCustomPrompt="1"/>
          </p:nvPr>
        </p:nvSpPr>
        <p:spPr>
          <a:xfrm>
            <a:off x="595313" y="3068831"/>
            <a:ext cx="11001375" cy="830262"/>
          </a:xfrm>
        </p:spPr>
        <p:txBody>
          <a:bodyPr anchor="ctr"/>
          <a:lstStyle>
            <a:lvl1pPr marL="0" indent="0" algn="ctr">
              <a:buNone/>
              <a:defRPr sz="4800">
                <a:solidFill>
                  <a:schemeClr val="bg1"/>
                </a:solidFill>
              </a:defRPr>
            </a:lvl1pPr>
          </a:lstStyle>
          <a:p>
            <a:pPr lvl="0"/>
            <a:r>
              <a:rPr lang="en-US"/>
              <a:t>Enter Section Title Here</a:t>
            </a:r>
          </a:p>
        </p:txBody>
      </p:sp>
    </p:spTree>
    <p:extLst>
      <p:ext uri="{BB962C8B-B14F-4D97-AF65-F5344CB8AC3E}">
        <p14:creationId xmlns:p14="http://schemas.microsoft.com/office/powerpoint/2010/main" val="3669863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Section Title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E3E10-7D26-4036-A228-5B0702175955}"/>
              </a:ext>
            </a:extLst>
          </p:cNvPr>
          <p:cNvSpPr txBox="1"/>
          <p:nvPr userDrawn="1"/>
        </p:nvSpPr>
        <p:spPr>
          <a:xfrm>
            <a:off x="595885" y="739080"/>
            <a:ext cx="11000230" cy="5489025"/>
          </a:xfrm>
          <a:prstGeom prst="rect">
            <a:avLst/>
          </a:prstGeom>
          <a:noFill/>
        </p:spPr>
        <p:txBody>
          <a:bodyPr wrap="square" rtlCol="0">
            <a:spAutoFit/>
          </a:bodyPr>
          <a:lstStyle/>
          <a:p>
            <a:endParaRPr lang="en-US"/>
          </a:p>
        </p:txBody>
      </p:sp>
      <p:sp>
        <p:nvSpPr>
          <p:cNvPr id="13" name="Rectangle 12"/>
          <p:cNvSpPr>
            <a:spLocks/>
          </p:cNvSpPr>
          <p:nvPr userDrawn="1"/>
        </p:nvSpPr>
        <p:spPr>
          <a:xfrm>
            <a:off x="0" y="0"/>
            <a:ext cx="920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4" name="Rectangle 3">
            <a:extLst>
              <a:ext uri="{FF2B5EF4-FFF2-40B4-BE49-F238E27FC236}">
                <a16:creationId xmlns:a16="http://schemas.microsoft.com/office/drawing/2014/main" id="{A44B9E5C-5B20-4159-ACAD-E686E9AA62BB}"/>
              </a:ext>
            </a:extLst>
          </p:cNvPr>
          <p:cNvSpPr/>
          <p:nvPr userDrawn="1"/>
        </p:nvSpPr>
        <p:spPr>
          <a:xfrm>
            <a:off x="595885" y="739080"/>
            <a:ext cx="11000230" cy="5489025"/>
          </a:xfrm>
          <a:prstGeom prst="rect">
            <a:avLst/>
          </a:prstGeom>
          <a:solidFill>
            <a:srgbClr val="79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BE0719C-302B-4EC8-A403-0D78DB066836}"/>
              </a:ext>
            </a:extLst>
          </p:cNvPr>
          <p:cNvSpPr>
            <a:spLocks noGrp="1"/>
          </p:cNvSpPr>
          <p:nvPr>
            <p:ph type="body" sz="quarter" idx="10" hasCustomPrompt="1"/>
          </p:nvPr>
        </p:nvSpPr>
        <p:spPr>
          <a:xfrm>
            <a:off x="595313" y="3068831"/>
            <a:ext cx="11001375" cy="830262"/>
          </a:xfrm>
        </p:spPr>
        <p:txBody>
          <a:bodyPr anchor="ctr"/>
          <a:lstStyle>
            <a:lvl1pPr marL="0" indent="0" algn="ctr">
              <a:buNone/>
              <a:defRPr sz="4800">
                <a:solidFill>
                  <a:schemeClr val="bg1"/>
                </a:solidFill>
              </a:defRPr>
            </a:lvl1pPr>
          </a:lstStyle>
          <a:p>
            <a:pPr lvl="0"/>
            <a:r>
              <a:rPr lang="en-US"/>
              <a:t>Enter Section Title Here</a:t>
            </a:r>
          </a:p>
        </p:txBody>
      </p:sp>
    </p:spTree>
    <p:extLst>
      <p:ext uri="{BB962C8B-B14F-4D97-AF65-F5344CB8AC3E}">
        <p14:creationId xmlns:p14="http://schemas.microsoft.com/office/powerpoint/2010/main" val="3548770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Section Titl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146A3F-2A78-4691-A8AA-157401095B47}"/>
              </a:ext>
            </a:extLst>
          </p:cNvPr>
          <p:cNvSpPr>
            <a:spLocks/>
          </p:cNvSpPr>
          <p:nvPr userDrawn="1"/>
        </p:nvSpPr>
        <p:spPr>
          <a:xfrm>
            <a:off x="0" y="0"/>
            <a:ext cx="9201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2" name="TextBox 1">
            <a:extLst>
              <a:ext uri="{FF2B5EF4-FFF2-40B4-BE49-F238E27FC236}">
                <a16:creationId xmlns:a16="http://schemas.microsoft.com/office/drawing/2014/main" id="{DD2E3E10-7D26-4036-A228-5B0702175955}"/>
              </a:ext>
            </a:extLst>
          </p:cNvPr>
          <p:cNvSpPr txBox="1"/>
          <p:nvPr userDrawn="1"/>
        </p:nvSpPr>
        <p:spPr>
          <a:xfrm>
            <a:off x="595885" y="739080"/>
            <a:ext cx="11000230" cy="5489025"/>
          </a:xfrm>
          <a:prstGeom prst="rect">
            <a:avLst/>
          </a:prstGeom>
          <a:noFill/>
        </p:spPr>
        <p:txBody>
          <a:bodyPr wrap="square" rtlCol="0">
            <a:spAutoFit/>
          </a:bodyPr>
          <a:lstStyle/>
          <a:p>
            <a:endParaRPr lang="en-US"/>
          </a:p>
        </p:txBody>
      </p:sp>
      <p:sp>
        <p:nvSpPr>
          <p:cNvPr id="4" name="Rectangle 3">
            <a:extLst>
              <a:ext uri="{FF2B5EF4-FFF2-40B4-BE49-F238E27FC236}">
                <a16:creationId xmlns:a16="http://schemas.microsoft.com/office/drawing/2014/main" id="{A44B9E5C-5B20-4159-ACAD-E686E9AA62BB}"/>
              </a:ext>
            </a:extLst>
          </p:cNvPr>
          <p:cNvSpPr/>
          <p:nvPr userDrawn="1"/>
        </p:nvSpPr>
        <p:spPr>
          <a:xfrm>
            <a:off x="595885" y="739080"/>
            <a:ext cx="11000230" cy="5489025"/>
          </a:xfrm>
          <a:prstGeom prst="rect">
            <a:avLst/>
          </a:prstGeom>
          <a:solidFill>
            <a:srgbClr val="79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BE0719C-302B-4EC8-A403-0D78DB066836}"/>
              </a:ext>
            </a:extLst>
          </p:cNvPr>
          <p:cNvSpPr>
            <a:spLocks noGrp="1"/>
          </p:cNvSpPr>
          <p:nvPr>
            <p:ph type="body" sz="quarter" idx="10" hasCustomPrompt="1"/>
          </p:nvPr>
        </p:nvSpPr>
        <p:spPr>
          <a:xfrm>
            <a:off x="595313" y="3068831"/>
            <a:ext cx="11001375" cy="830262"/>
          </a:xfrm>
        </p:spPr>
        <p:txBody>
          <a:bodyPr anchor="ctr"/>
          <a:lstStyle>
            <a:lvl1pPr marL="0" indent="0" algn="ctr">
              <a:buNone/>
              <a:defRPr sz="4800">
                <a:solidFill>
                  <a:schemeClr val="bg1"/>
                </a:solidFill>
              </a:defRPr>
            </a:lvl1pPr>
          </a:lstStyle>
          <a:p>
            <a:pPr lvl="0"/>
            <a:r>
              <a:rPr lang="en-US"/>
              <a:t>Enter Section Title Here</a:t>
            </a:r>
          </a:p>
        </p:txBody>
      </p:sp>
    </p:spTree>
    <p:extLst>
      <p:ext uri="{BB962C8B-B14F-4D97-AF65-F5344CB8AC3E}">
        <p14:creationId xmlns:p14="http://schemas.microsoft.com/office/powerpoint/2010/main" val="1858445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Section Title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C9A2FE-5B00-4BE6-960E-5EDE1BE4DE2B}"/>
              </a:ext>
            </a:extLst>
          </p:cNvPr>
          <p:cNvSpPr>
            <a:spLocks/>
          </p:cNvSpPr>
          <p:nvPr userDrawn="1"/>
        </p:nvSpPr>
        <p:spPr>
          <a:xfrm>
            <a:off x="0" y="0"/>
            <a:ext cx="9201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2" name="TextBox 1">
            <a:extLst>
              <a:ext uri="{FF2B5EF4-FFF2-40B4-BE49-F238E27FC236}">
                <a16:creationId xmlns:a16="http://schemas.microsoft.com/office/drawing/2014/main" id="{DD2E3E10-7D26-4036-A228-5B0702175955}"/>
              </a:ext>
            </a:extLst>
          </p:cNvPr>
          <p:cNvSpPr txBox="1"/>
          <p:nvPr userDrawn="1"/>
        </p:nvSpPr>
        <p:spPr>
          <a:xfrm>
            <a:off x="595885" y="739080"/>
            <a:ext cx="11000230" cy="5489025"/>
          </a:xfrm>
          <a:prstGeom prst="rect">
            <a:avLst/>
          </a:prstGeom>
          <a:noFill/>
        </p:spPr>
        <p:txBody>
          <a:bodyPr wrap="square" rtlCol="0">
            <a:spAutoFit/>
          </a:bodyPr>
          <a:lstStyle/>
          <a:p>
            <a:endParaRPr lang="en-US"/>
          </a:p>
        </p:txBody>
      </p:sp>
      <p:sp>
        <p:nvSpPr>
          <p:cNvPr id="4" name="Rectangle 3">
            <a:extLst>
              <a:ext uri="{FF2B5EF4-FFF2-40B4-BE49-F238E27FC236}">
                <a16:creationId xmlns:a16="http://schemas.microsoft.com/office/drawing/2014/main" id="{A44B9E5C-5B20-4159-ACAD-E686E9AA62BB}"/>
              </a:ext>
            </a:extLst>
          </p:cNvPr>
          <p:cNvSpPr/>
          <p:nvPr userDrawn="1"/>
        </p:nvSpPr>
        <p:spPr>
          <a:xfrm>
            <a:off x="595885" y="739080"/>
            <a:ext cx="11000230" cy="5489025"/>
          </a:xfrm>
          <a:prstGeom prst="rect">
            <a:avLst/>
          </a:prstGeom>
          <a:solidFill>
            <a:srgbClr val="79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BE0719C-302B-4EC8-A403-0D78DB066836}"/>
              </a:ext>
            </a:extLst>
          </p:cNvPr>
          <p:cNvSpPr>
            <a:spLocks noGrp="1"/>
          </p:cNvSpPr>
          <p:nvPr>
            <p:ph type="body" sz="quarter" idx="10" hasCustomPrompt="1"/>
          </p:nvPr>
        </p:nvSpPr>
        <p:spPr>
          <a:xfrm>
            <a:off x="595313" y="3068831"/>
            <a:ext cx="11001375" cy="830262"/>
          </a:xfrm>
        </p:spPr>
        <p:txBody>
          <a:bodyPr anchor="ctr"/>
          <a:lstStyle>
            <a:lvl1pPr marL="0" indent="0" algn="ctr">
              <a:buNone/>
              <a:defRPr sz="4800">
                <a:solidFill>
                  <a:schemeClr val="bg1"/>
                </a:solidFill>
              </a:defRPr>
            </a:lvl1pPr>
          </a:lstStyle>
          <a:p>
            <a:pPr lvl="0"/>
            <a:r>
              <a:rPr lang="en-US"/>
              <a:t>Enter Section Title Here</a:t>
            </a:r>
          </a:p>
        </p:txBody>
      </p:sp>
    </p:spTree>
    <p:extLst>
      <p:ext uri="{BB962C8B-B14F-4D97-AF65-F5344CB8AC3E}">
        <p14:creationId xmlns:p14="http://schemas.microsoft.com/office/powerpoint/2010/main" val="663375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D Logo White">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AD5E0767-3F82-443A-B0F6-557EA7D56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8485" y="2303923"/>
            <a:ext cx="4255029" cy="2250154"/>
          </a:xfrm>
          <a:prstGeom prst="rect">
            <a:avLst/>
          </a:prstGeom>
        </p:spPr>
      </p:pic>
    </p:spTree>
    <p:extLst>
      <p:ext uri="{BB962C8B-B14F-4D97-AF65-F5344CB8AC3E}">
        <p14:creationId xmlns:p14="http://schemas.microsoft.com/office/powerpoint/2010/main" val="1588620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D IT Logo Whit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B10DD-903C-46BE-91D0-4D0F6CDA8519}"/>
              </a:ext>
            </a:extLst>
          </p:cNvPr>
          <p:cNvPicPr>
            <a:picLocks noChangeAspect="1"/>
          </p:cNvPicPr>
          <p:nvPr userDrawn="1"/>
        </p:nvPicPr>
        <p:blipFill>
          <a:blip r:embed="rId2"/>
          <a:stretch>
            <a:fillRect/>
          </a:stretch>
        </p:blipFill>
        <p:spPr>
          <a:xfrm>
            <a:off x="697182" y="2260861"/>
            <a:ext cx="10797635" cy="2140970"/>
          </a:xfrm>
          <a:prstGeom prst="rect">
            <a:avLst/>
          </a:prstGeom>
        </p:spPr>
      </p:pic>
    </p:spTree>
    <p:extLst>
      <p:ext uri="{BB962C8B-B14F-4D97-AF65-F5344CB8AC3E}">
        <p14:creationId xmlns:p14="http://schemas.microsoft.com/office/powerpoint/2010/main" val="348787362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D Logo Black">
    <p:bg>
      <p:bgRef idx="1003">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BDABA-89E5-43A4-9546-2479F90350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1716" y="2358514"/>
            <a:ext cx="4048567" cy="2140972"/>
          </a:xfrm>
          <a:prstGeom prst="rect">
            <a:avLst/>
          </a:prstGeom>
        </p:spPr>
      </p:pic>
    </p:spTree>
    <p:extLst>
      <p:ext uri="{BB962C8B-B14F-4D97-AF65-F5344CB8AC3E}">
        <p14:creationId xmlns:p14="http://schemas.microsoft.com/office/powerpoint/2010/main" val="56746559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D IT Logo Black">
    <p:bg>
      <p:bgRef idx="1003">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B10DD-903C-46BE-91D0-4D0F6CDA8519}"/>
              </a:ext>
            </a:extLst>
          </p:cNvPr>
          <p:cNvPicPr>
            <a:picLocks noChangeAspect="1"/>
          </p:cNvPicPr>
          <p:nvPr userDrawn="1"/>
        </p:nvPicPr>
        <p:blipFill>
          <a:blip r:embed="rId2"/>
          <a:stretch>
            <a:fillRect/>
          </a:stretch>
        </p:blipFill>
        <p:spPr>
          <a:xfrm>
            <a:off x="697182" y="2260861"/>
            <a:ext cx="10797635" cy="2140971"/>
          </a:xfrm>
          <a:prstGeom prst="rect">
            <a:avLst/>
          </a:prstGeom>
        </p:spPr>
      </p:pic>
    </p:spTree>
    <p:extLst>
      <p:ext uri="{BB962C8B-B14F-4D97-AF65-F5344CB8AC3E}">
        <p14:creationId xmlns:p14="http://schemas.microsoft.com/office/powerpoint/2010/main" val="66556175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 Photo">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6A4602-340D-4369-9367-D411F81BB6C6}"/>
              </a:ext>
            </a:extLst>
          </p:cNvPr>
          <p:cNvSpPr>
            <a:spLocks noGrp="1"/>
          </p:cNvSpPr>
          <p:nvPr>
            <p:ph sz="quarter" idx="28" hasCustomPrompt="1"/>
          </p:nvPr>
        </p:nvSpPr>
        <p:spPr>
          <a:xfrm>
            <a:off x="6096000" y="0"/>
            <a:ext cx="4810125" cy="6858000"/>
          </a:xfrm>
          <a:solidFill>
            <a:schemeClr val="accent2"/>
          </a:solidFill>
        </p:spPr>
        <p:txBody>
          <a:bodyPr/>
          <a:lstStyle>
            <a:lvl1pPr marL="457200" indent="-457200">
              <a:buFont typeface="Arial" panose="020B0604020202020204" pitchFamily="34" charset="0"/>
              <a:buChar char="•"/>
              <a:defRPr sz="2000"/>
            </a:lvl1pPr>
          </a:lstStyle>
          <a:p>
            <a:pPr lvl="0"/>
            <a:r>
              <a:rPr lang="en-US"/>
              <a:t>Select to change fill color</a:t>
            </a:r>
          </a:p>
        </p:txBody>
      </p:sp>
      <p:sp>
        <p:nvSpPr>
          <p:cNvPr id="7" name="Picture Placeholder 6"/>
          <p:cNvSpPr>
            <a:spLocks noGrp="1"/>
          </p:cNvSpPr>
          <p:nvPr>
            <p:ph type="pic" sz="quarter" idx="25" hasCustomPrompt="1"/>
          </p:nvPr>
        </p:nvSpPr>
        <p:spPr>
          <a:xfrm>
            <a:off x="6995829" y="1122179"/>
            <a:ext cx="3229543" cy="4613641"/>
          </a:xfrm>
          <a:ln>
            <a:noFill/>
          </a:ln>
        </p:spPr>
        <p:style>
          <a:lnRef idx="2">
            <a:schemeClr val="dk1">
              <a:shade val="50000"/>
            </a:schemeClr>
          </a:lnRef>
          <a:fillRef idx="1">
            <a:schemeClr val="dk1"/>
          </a:fillRef>
          <a:effectRef idx="0">
            <a:schemeClr val="dk1"/>
          </a:effectRef>
          <a:fontRef idx="minor">
            <a:schemeClr val="lt1"/>
          </a:fontRef>
        </p:style>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5" name="Rectangle 14"/>
          <p:cNvSpPr/>
          <p:nvPr userDrawn="1"/>
        </p:nvSpPr>
        <p:spPr>
          <a:xfrm>
            <a:off x="10905893" y="4"/>
            <a:ext cx="1286106"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a:p>
        </p:txBody>
      </p:sp>
      <p:sp>
        <p:nvSpPr>
          <p:cNvPr id="2" name="Title 1">
            <a:extLst>
              <a:ext uri="{FF2B5EF4-FFF2-40B4-BE49-F238E27FC236}">
                <a16:creationId xmlns:a16="http://schemas.microsoft.com/office/drawing/2014/main" id="{92116D3B-431F-445C-A7BF-970F01C3AE17}"/>
              </a:ext>
            </a:extLst>
          </p:cNvPr>
          <p:cNvSpPr>
            <a:spLocks noGrp="1"/>
          </p:cNvSpPr>
          <p:nvPr>
            <p:ph type="title" hasCustomPrompt="1"/>
          </p:nvPr>
        </p:nvSpPr>
        <p:spPr>
          <a:xfrm>
            <a:off x="622799" y="406400"/>
            <a:ext cx="4876799" cy="1971041"/>
          </a:xfrm>
        </p:spPr>
        <p:txBody>
          <a:bodyPr>
            <a:noAutofit/>
          </a:bodyPr>
          <a:lstStyle>
            <a:lvl1pPr>
              <a:defRPr>
                <a:solidFill>
                  <a:schemeClr val="tx2"/>
                </a:solidFill>
              </a:defRPr>
            </a:lvl1pPr>
          </a:lstStyle>
          <a:p>
            <a:r>
              <a:rPr lang="en-US"/>
              <a:t>Click to edit title</a:t>
            </a:r>
          </a:p>
        </p:txBody>
      </p:sp>
      <p:sp>
        <p:nvSpPr>
          <p:cNvPr id="9" name="Text Placeholder 3">
            <a:extLst>
              <a:ext uri="{FF2B5EF4-FFF2-40B4-BE49-F238E27FC236}">
                <a16:creationId xmlns:a16="http://schemas.microsoft.com/office/drawing/2014/main" id="{6CFF84AA-24D3-4053-AB9C-FC82E9D795EC}"/>
              </a:ext>
            </a:extLst>
          </p:cNvPr>
          <p:cNvSpPr>
            <a:spLocks noGrp="1"/>
          </p:cNvSpPr>
          <p:nvPr>
            <p:ph type="body" sz="quarter" idx="27"/>
          </p:nvPr>
        </p:nvSpPr>
        <p:spPr>
          <a:xfrm>
            <a:off x="583110" y="2682783"/>
            <a:ext cx="4956175" cy="3595554"/>
          </a:xfrm>
        </p:spPr>
        <p:txBody>
          <a:bodyPr>
            <a:noAutofit/>
          </a:bodyPr>
          <a:lstStyle>
            <a:lvl1pPr>
              <a:spcBef>
                <a:spcPts val="0"/>
              </a:spcBef>
              <a:spcAft>
                <a:spcPts val="600"/>
              </a:spcAft>
              <a:defRPr sz="3200">
                <a:solidFill>
                  <a:schemeClr val="tx2">
                    <a:lumMod val="75000"/>
                    <a:lumOff val="25000"/>
                  </a:schemeClr>
                </a:solidFill>
              </a:defRPr>
            </a:lvl1pPr>
            <a:lvl2pPr>
              <a:spcBef>
                <a:spcPts val="0"/>
              </a:spcBef>
              <a:spcAft>
                <a:spcPts val="600"/>
              </a:spcAft>
              <a:defRPr>
                <a:solidFill>
                  <a:schemeClr val="tx2">
                    <a:lumMod val="75000"/>
                    <a:lumOff val="25000"/>
                  </a:schemeClr>
                </a:solidFill>
              </a:defRPr>
            </a:lvl2pPr>
            <a:lvl3pPr>
              <a:spcBef>
                <a:spcPts val="0"/>
              </a:spcBef>
              <a:spcAft>
                <a:spcPts val="600"/>
              </a:spcAft>
              <a:defRPr>
                <a:solidFill>
                  <a:schemeClr val="tx2">
                    <a:lumMod val="75000"/>
                    <a:lumOff val="25000"/>
                  </a:schemeClr>
                </a:solidFill>
              </a:defRPr>
            </a:lvl3pPr>
            <a:lvl4pPr>
              <a:spcBef>
                <a:spcPts val="0"/>
              </a:spcBef>
              <a:spcAft>
                <a:spcPts val="600"/>
              </a:spcAft>
              <a:defRPr>
                <a:solidFill>
                  <a:schemeClr val="tx2">
                    <a:lumMod val="75000"/>
                    <a:lumOff val="25000"/>
                  </a:schemeClr>
                </a:solidFill>
              </a:defRPr>
            </a:lvl4pPr>
            <a:lvl5pPr>
              <a:spcBef>
                <a:spcPts val="0"/>
              </a:spcBef>
              <a:spcAft>
                <a:spcPts val="600"/>
              </a:spcAft>
              <a:defRPr>
                <a:solidFill>
                  <a:schemeClr val="tx2">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503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r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hasCustomPrompt="1"/>
          </p:nvPr>
        </p:nvSpPr>
        <p:spPr>
          <a:xfrm>
            <a:off x="6485507" y="1013204"/>
            <a:ext cx="5193566" cy="941157"/>
          </a:xfrm>
        </p:spPr>
        <p:txBody>
          <a:bodyPr>
            <a:noAutofit/>
          </a:bodyPr>
          <a:lstStyle>
            <a:lvl1pPr>
              <a:defRPr>
                <a:solidFill>
                  <a:schemeClr val="tx2"/>
                </a:solidFill>
              </a:defRPr>
            </a:lvl1pPr>
          </a:lstStyle>
          <a:p>
            <a:pPr lvl="0"/>
            <a:r>
              <a:rPr lang="en-US"/>
              <a:t>Enter Title Here</a:t>
            </a:r>
          </a:p>
        </p:txBody>
      </p:sp>
      <p:sp>
        <p:nvSpPr>
          <p:cNvPr id="5" name="Content Placeholder 4">
            <a:extLst>
              <a:ext uri="{FF2B5EF4-FFF2-40B4-BE49-F238E27FC236}">
                <a16:creationId xmlns:a16="http://schemas.microsoft.com/office/drawing/2014/main" id="{D6FCD0F2-60A3-49C8-8951-76C91BF11A03}"/>
              </a:ext>
            </a:extLst>
          </p:cNvPr>
          <p:cNvSpPr>
            <a:spLocks noGrp="1"/>
          </p:cNvSpPr>
          <p:nvPr>
            <p:ph sz="quarter" idx="16" hasCustomPrompt="1"/>
          </p:nvPr>
        </p:nvSpPr>
        <p:spPr>
          <a:xfrm>
            <a:off x="0" y="0"/>
            <a:ext cx="6096000" cy="6858000"/>
          </a:xfrm>
          <a:solidFill>
            <a:schemeClr val="accent1"/>
          </a:solidFill>
        </p:spPr>
        <p:txBody>
          <a:bodyPr/>
          <a:lstStyle>
            <a:lvl1pPr marL="457200" indent="-457200">
              <a:buFont typeface="Arial" panose="020B0604020202020204" pitchFamily="34" charset="0"/>
              <a:buChar char="•"/>
              <a:defRPr/>
            </a:lvl1pPr>
          </a:lstStyle>
          <a:p>
            <a:pPr lvl="0"/>
            <a:r>
              <a:rPr lang="en-US"/>
              <a:t>Select to change fill color</a:t>
            </a:r>
          </a:p>
        </p:txBody>
      </p:sp>
    </p:spTree>
    <p:extLst>
      <p:ext uri="{BB962C8B-B14F-4D97-AF65-F5344CB8AC3E}">
        <p14:creationId xmlns:p14="http://schemas.microsoft.com/office/powerpoint/2010/main" val="3121105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ight ND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8B6D7-42D6-4E1A-BCC2-0CBF2B2359B7}"/>
              </a:ext>
            </a:extLst>
          </p:cNvPr>
          <p:cNvSpPr/>
          <p:nvPr userDrawn="1"/>
        </p:nvSpPr>
        <p:spPr>
          <a:xfrm>
            <a:off x="0" y="5010150"/>
            <a:ext cx="12192000" cy="184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hasCustomPrompt="1"/>
          </p:nvPr>
        </p:nvSpPr>
        <p:spPr>
          <a:xfrm>
            <a:off x="0" y="0"/>
            <a:ext cx="12192000" cy="5010150"/>
          </a:xfrm>
          <a:solidFill>
            <a:schemeClr val="bg2">
              <a:lumMod val="40000"/>
              <a:lumOff val="60000"/>
            </a:schemeClr>
          </a:solidFill>
        </p:spPr>
        <p:txBody>
          <a:bodyPr/>
          <a:lstStyle>
            <a:lvl1pPr>
              <a:defRPr/>
            </a:lvl1pPr>
          </a:lstStyle>
          <a:p>
            <a:r>
              <a:rPr lang="en-US"/>
              <a:t>Click icon to add optional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207460" y="5109882"/>
            <a:ext cx="8745471" cy="860974"/>
          </a:xfrm>
        </p:spPr>
        <p:txBody>
          <a:bodyPr/>
          <a:lstStyle>
            <a:lvl1pPr algn="l">
              <a:defRPr>
                <a:solidFill>
                  <a:schemeClr val="tx2"/>
                </a:solidFill>
              </a:defRPr>
            </a:lvl1pPr>
          </a:lstStyle>
          <a:p>
            <a:r>
              <a:rPr lang="en-US"/>
              <a:t>Click to edit </a:t>
            </a:r>
            <a:r>
              <a:rPr lang="en-US" err="1"/>
              <a:t>titlE</a:t>
            </a:r>
            <a:endParaRPr lang="en-US"/>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hasCustomPrompt="1"/>
          </p:nvPr>
        </p:nvSpPr>
        <p:spPr>
          <a:xfrm>
            <a:off x="210206" y="5993044"/>
            <a:ext cx="8745469" cy="766201"/>
          </a:xfrm>
        </p:spPr>
        <p:txBody>
          <a:bodyPr/>
          <a:lstStyle>
            <a:lvl1pPr marL="0" indent="0" algn="l">
              <a:buNone/>
              <a:defRPr>
                <a:solidFill>
                  <a:schemeClr val="tx2"/>
                </a:solidFill>
              </a:defRPr>
            </a:lvl1pPr>
            <a:lvl2pPr>
              <a:spcAft>
                <a:spcPts val="959"/>
              </a:spcAft>
              <a:defRPr/>
            </a:lvl2pPr>
            <a:lvl3pPr>
              <a:tabLst>
                <a:tab pos="169629" algn="l"/>
                <a:tab pos="339257" algn="l"/>
              </a:tabLst>
              <a:defRPr/>
            </a:lvl3pPr>
          </a:lstStyle>
          <a:p>
            <a:pPr lvl="0"/>
            <a:r>
              <a:rPr lang="en-US"/>
              <a:t>CLICK TO EDIT SUBHEAD</a:t>
            </a:r>
          </a:p>
        </p:txBody>
      </p:sp>
      <p:pic>
        <p:nvPicPr>
          <p:cNvPr id="6" name="Picture 5">
            <a:extLst>
              <a:ext uri="{FF2B5EF4-FFF2-40B4-BE49-F238E27FC236}">
                <a16:creationId xmlns:a16="http://schemas.microsoft.com/office/drawing/2014/main" id="{E2294C36-DCA4-406E-8D37-2E3664AFF28D}"/>
              </a:ext>
            </a:extLst>
          </p:cNvPr>
          <p:cNvPicPr>
            <a:picLocks noChangeAspect="1"/>
          </p:cNvPicPr>
          <p:nvPr userDrawn="1"/>
        </p:nvPicPr>
        <p:blipFill>
          <a:blip r:embed="rId2"/>
          <a:stretch>
            <a:fillRect/>
          </a:stretch>
        </p:blipFill>
        <p:spPr>
          <a:xfrm>
            <a:off x="9437540" y="5311813"/>
            <a:ext cx="2418593" cy="1287021"/>
          </a:xfrm>
          <a:prstGeom prst="rect">
            <a:avLst/>
          </a:prstGeom>
        </p:spPr>
      </p:pic>
    </p:spTree>
    <p:extLst>
      <p:ext uri="{BB962C8B-B14F-4D97-AF65-F5344CB8AC3E}">
        <p14:creationId xmlns:p14="http://schemas.microsoft.com/office/powerpoint/2010/main" val="226394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r Righ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3E8188C-7132-4E51-B0B1-1E55803C532F}"/>
              </a:ext>
            </a:extLst>
          </p:cNvPr>
          <p:cNvSpPr>
            <a:spLocks noGrp="1"/>
          </p:cNvSpPr>
          <p:nvPr>
            <p:ph sz="quarter" idx="16" hasCustomPrompt="1"/>
          </p:nvPr>
        </p:nvSpPr>
        <p:spPr>
          <a:xfrm>
            <a:off x="6096000" y="0"/>
            <a:ext cx="6095999" cy="6858000"/>
          </a:xfrm>
          <a:solidFill>
            <a:schemeClr val="accent2"/>
          </a:solidFill>
        </p:spPr>
        <p:txBody>
          <a:bodyPr/>
          <a:lstStyle>
            <a:lvl1pPr marL="457200" indent="-457200">
              <a:buFont typeface="Arial" panose="020B0604020202020204" pitchFamily="34" charset="0"/>
              <a:buChar char="•"/>
              <a:defRPr/>
            </a:lvl1pPr>
          </a:lstStyle>
          <a:p>
            <a:pPr lvl="0"/>
            <a:r>
              <a:rPr lang="en-US"/>
              <a:t>Select to change fill color</a:t>
            </a:r>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hasCustomPrompt="1"/>
          </p:nvPr>
        </p:nvSpPr>
        <p:spPr>
          <a:xfrm>
            <a:off x="521435" y="1436284"/>
            <a:ext cx="5193566" cy="941157"/>
          </a:xfrm>
        </p:spPr>
        <p:txBody>
          <a:bodyPr>
            <a:noAutofit/>
          </a:bodyPr>
          <a:lstStyle>
            <a:lvl1pPr>
              <a:defRPr>
                <a:solidFill>
                  <a:schemeClr val="tx2"/>
                </a:solidFill>
              </a:defRPr>
            </a:lvl1pPr>
          </a:lstStyle>
          <a:p>
            <a:pPr lvl="0"/>
            <a:r>
              <a:rPr lang="en-US"/>
              <a:t>Enter Title Here</a:t>
            </a:r>
          </a:p>
        </p:txBody>
      </p:sp>
    </p:spTree>
    <p:extLst>
      <p:ext uri="{BB962C8B-B14F-4D97-AF65-F5344CB8AC3E}">
        <p14:creationId xmlns:p14="http://schemas.microsoft.com/office/powerpoint/2010/main" val="749501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1568824"/>
            <a:ext cx="3632388"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568824"/>
            <a:ext cx="3623050"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4" y="1568822"/>
            <a:ext cx="3634002" cy="232127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3" name="Slide Number Placeholder 2">
            <a:extLst>
              <a:ext uri="{FF2B5EF4-FFF2-40B4-BE49-F238E27FC236}">
                <a16:creationId xmlns:a16="http://schemas.microsoft.com/office/drawing/2014/main" id="{67C3C6E4-E70A-4C0E-8056-0AD7042538CC}"/>
              </a:ext>
            </a:extLst>
          </p:cNvPr>
          <p:cNvSpPr>
            <a:spLocks noGrp="1"/>
          </p:cNvSpPr>
          <p:nvPr>
            <p:ph type="sldNum" sz="quarter" idx="18"/>
          </p:nvPr>
        </p:nvSpPr>
        <p:spPr/>
        <p:txBody>
          <a:bodyPr/>
          <a:lstStyle/>
          <a:p>
            <a:fld id="{7FF58515-C1FE-4FC6-A571-48A5D2061125}" type="slidenum">
              <a:rPr lang="en-US" smtClean="0"/>
              <a:t>‹#›</a:t>
            </a:fld>
            <a:endParaRPr lang="en-US"/>
          </a:p>
        </p:txBody>
      </p:sp>
      <p:sp>
        <p:nvSpPr>
          <p:cNvPr id="4" name="Title 3">
            <a:extLst>
              <a:ext uri="{FF2B5EF4-FFF2-40B4-BE49-F238E27FC236}">
                <a16:creationId xmlns:a16="http://schemas.microsoft.com/office/drawing/2014/main" id="{F7DF64F1-7940-4CD3-A8C6-BD74C5AABCDE}"/>
              </a:ext>
            </a:extLst>
          </p:cNvPr>
          <p:cNvSpPr>
            <a:spLocks noGrp="1"/>
          </p:cNvSpPr>
          <p:nvPr>
            <p:ph type="title"/>
          </p:nvPr>
        </p:nvSpPr>
        <p:spPr>
          <a:xfrm>
            <a:off x="343941" y="365129"/>
            <a:ext cx="11426426" cy="941157"/>
          </a:xfrm>
        </p:spPr>
        <p:txBody>
          <a:bodyPr/>
          <a:lstStyle/>
          <a:p>
            <a:r>
              <a:rPr lang="en-US"/>
              <a:t>Click to edit Master title style</a:t>
            </a:r>
          </a:p>
        </p:txBody>
      </p:sp>
      <p:sp>
        <p:nvSpPr>
          <p:cNvPr id="18" name="Text Placeholder 11">
            <a:extLst>
              <a:ext uri="{FF2B5EF4-FFF2-40B4-BE49-F238E27FC236}">
                <a16:creationId xmlns:a16="http://schemas.microsoft.com/office/drawing/2014/main" id="{D05C6F88-4513-4107-9CBF-0669D51EB166}"/>
              </a:ext>
            </a:extLst>
          </p:cNvPr>
          <p:cNvSpPr>
            <a:spLocks noGrp="1"/>
          </p:cNvSpPr>
          <p:nvPr>
            <p:ph type="body" sz="quarter" idx="20"/>
          </p:nvPr>
        </p:nvSpPr>
        <p:spPr>
          <a:xfrm>
            <a:off x="343941" y="3913088"/>
            <a:ext cx="3714871"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3FD90455-CFC1-464B-9FBC-C6B9CBC0F42F}"/>
              </a:ext>
            </a:extLst>
          </p:cNvPr>
          <p:cNvSpPr>
            <a:spLocks noGrp="1"/>
          </p:cNvSpPr>
          <p:nvPr>
            <p:ph type="body" sz="quarter" idx="21"/>
          </p:nvPr>
        </p:nvSpPr>
        <p:spPr>
          <a:xfrm>
            <a:off x="4206037"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578B5060-728E-48A6-9779-27583BBDA487}"/>
              </a:ext>
            </a:extLst>
          </p:cNvPr>
          <p:cNvSpPr>
            <a:spLocks noGrp="1"/>
          </p:cNvSpPr>
          <p:nvPr>
            <p:ph type="body" sz="quarter" idx="22"/>
          </p:nvPr>
        </p:nvSpPr>
        <p:spPr>
          <a:xfrm>
            <a:off x="8059168"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871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Image Right">
    <p:spTree>
      <p:nvGrpSpPr>
        <p:cNvPr id="1" name=""/>
        <p:cNvGrpSpPr/>
        <p:nvPr/>
      </p:nvGrpSpPr>
      <p:grpSpPr>
        <a:xfrm>
          <a:off x="0" y="0"/>
          <a:ext cx="0" cy="0"/>
          <a:chOff x="0" y="0"/>
          <a:chExt cx="0" cy="0"/>
        </a:xfrm>
      </p:grpSpPr>
      <p:sp>
        <p:nvSpPr>
          <p:cNvPr id="10" name="Rectangle 9"/>
          <p:cNvSpPr/>
          <p:nvPr userDrawn="1"/>
        </p:nvSpPr>
        <p:spPr>
          <a:xfrm flipH="1">
            <a:off x="5392137" y="-1"/>
            <a:ext cx="6799858" cy="5181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Segoe UI" panose="020B0502040204020203" pitchFamily="34" charset="0"/>
            </a:endParaRPr>
          </a:p>
        </p:txBody>
      </p:sp>
      <p:sp>
        <p:nvSpPr>
          <p:cNvPr id="9" name="Picture Placeholder 6"/>
          <p:cNvSpPr>
            <a:spLocks noGrp="1" noChangeAspect="1"/>
          </p:cNvSpPr>
          <p:nvPr>
            <p:ph type="pic" sz="quarter" idx="16" hasCustomPrompt="1"/>
          </p:nvPr>
        </p:nvSpPr>
        <p:spPr>
          <a:xfrm>
            <a:off x="8610537" y="-2"/>
            <a:ext cx="3160258" cy="68580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6" name="Picture Placeholder 6"/>
          <p:cNvSpPr>
            <a:spLocks noGrp="1"/>
          </p:cNvSpPr>
          <p:nvPr>
            <p:ph type="pic" sz="quarter" idx="17" hasCustomPrompt="1"/>
          </p:nvPr>
        </p:nvSpPr>
        <p:spPr>
          <a:xfrm>
            <a:off x="4970937" y="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9" name="Picture Placeholder 6"/>
          <p:cNvSpPr>
            <a:spLocks noGrp="1"/>
          </p:cNvSpPr>
          <p:nvPr>
            <p:ph type="pic" sz="quarter" idx="18" hasCustomPrompt="1"/>
          </p:nvPr>
        </p:nvSpPr>
        <p:spPr>
          <a:xfrm>
            <a:off x="4970937" y="363960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8" name="Slide Number Placeholder 5"/>
          <p:cNvSpPr>
            <a:spLocks noGrp="1"/>
          </p:cNvSpPr>
          <p:nvPr>
            <p:ph type="sldNum" sz="quarter" idx="4"/>
          </p:nvPr>
        </p:nvSpPr>
        <p:spPr>
          <a:xfrm>
            <a:off x="8610601" y="6337344"/>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a:p>
        </p:txBody>
      </p:sp>
      <p:sp>
        <p:nvSpPr>
          <p:cNvPr id="7" name="Title 1">
            <a:extLst>
              <a:ext uri="{FF2B5EF4-FFF2-40B4-BE49-F238E27FC236}">
                <a16:creationId xmlns:a16="http://schemas.microsoft.com/office/drawing/2014/main" id="{52EF4D8A-29F1-4D11-9268-8372FA7B944B}"/>
              </a:ext>
            </a:extLst>
          </p:cNvPr>
          <p:cNvSpPr>
            <a:spLocks noGrp="1"/>
          </p:cNvSpPr>
          <p:nvPr>
            <p:ph type="title"/>
          </p:nvPr>
        </p:nvSpPr>
        <p:spPr>
          <a:xfrm>
            <a:off x="100278" y="391886"/>
            <a:ext cx="4636314" cy="1949531"/>
          </a:xfrm>
        </p:spPr>
        <p:txBody>
          <a:bodyPr/>
          <a:lstStyle/>
          <a:p>
            <a:r>
              <a:rPr lang="en-US"/>
              <a:t>Click to edit Master title style</a:t>
            </a:r>
          </a:p>
        </p:txBody>
      </p:sp>
      <p:sp>
        <p:nvSpPr>
          <p:cNvPr id="11" name="Text Placeholder 3">
            <a:extLst>
              <a:ext uri="{FF2B5EF4-FFF2-40B4-BE49-F238E27FC236}">
                <a16:creationId xmlns:a16="http://schemas.microsoft.com/office/drawing/2014/main" id="{55FD2EB6-8563-4B90-BB53-5F9F20BECD5C}"/>
              </a:ext>
            </a:extLst>
          </p:cNvPr>
          <p:cNvSpPr>
            <a:spLocks noGrp="1"/>
          </p:cNvSpPr>
          <p:nvPr>
            <p:ph type="body" sz="quarter" idx="25"/>
          </p:nvPr>
        </p:nvSpPr>
        <p:spPr>
          <a:xfrm>
            <a:off x="100278" y="2612571"/>
            <a:ext cx="4636314" cy="3622551"/>
          </a:xfrm>
        </p:spPr>
        <p:txBody>
          <a:bodyPr/>
          <a:lstStyle>
            <a:lvl1pPr>
              <a:spcBef>
                <a:spcPts val="0"/>
              </a:spcBef>
              <a:spcAft>
                <a:spcPts val="600"/>
              </a:spcAft>
              <a:defRPr sz="32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68AD2D9C-D0E9-47A0-912A-1FAE6F4414C5}"/>
              </a:ext>
            </a:extLst>
          </p:cNvPr>
          <p:cNvSpPr>
            <a:spLocks noGrp="1"/>
          </p:cNvSpPr>
          <p:nvPr>
            <p:ph type="body" sz="quarter" idx="26" hasCustomPrompt="1"/>
          </p:nvPr>
        </p:nvSpPr>
        <p:spPr>
          <a:xfrm>
            <a:off x="8727710" y="4217158"/>
            <a:ext cx="2927478" cy="2017964"/>
          </a:xfrm>
        </p:spPr>
        <p:txBody>
          <a:bodyPr/>
          <a:lstStyle>
            <a:lvl1pPr marL="173038" indent="-173038">
              <a:defRPr sz="2000">
                <a:solidFill>
                  <a:schemeClr val="bg1"/>
                </a:solidFill>
              </a:defRPr>
            </a:lvl1pPr>
            <a:lvl2pPr marL="0" indent="0">
              <a:defRPr>
                <a:solidFill>
                  <a:schemeClr val="bg1"/>
                </a:solidFill>
              </a:defRPr>
            </a:lvl2pPr>
            <a:lvl3pPr marL="0" indent="0">
              <a:defRPr>
                <a:solidFill>
                  <a:schemeClr val="bg1"/>
                </a:solidFill>
              </a:defRPr>
            </a:lvl3pPr>
            <a:lvl4pPr marL="0" indent="0">
              <a:defRPr>
                <a:solidFill>
                  <a:schemeClr val="bg1"/>
                </a:solidFill>
              </a:defRPr>
            </a:lvl4pPr>
            <a:lvl5pPr marL="0" indent="0">
              <a:defRPr>
                <a:solidFill>
                  <a:schemeClr val="bg1"/>
                </a:solidFill>
              </a:defRPr>
            </a:lvl5pPr>
          </a:lstStyle>
          <a:p>
            <a:pPr lvl="0"/>
            <a:r>
              <a:rPr lang="en-US"/>
              <a:t>“Quote”</a:t>
            </a:r>
          </a:p>
        </p:txBody>
      </p:sp>
    </p:spTree>
    <p:extLst>
      <p:ext uri="{BB962C8B-B14F-4D97-AF65-F5344CB8AC3E}">
        <p14:creationId xmlns:p14="http://schemas.microsoft.com/office/powerpoint/2010/main" val="3816080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With Title">
    <p:spTree>
      <p:nvGrpSpPr>
        <p:cNvPr id="1" name=""/>
        <p:cNvGrpSpPr/>
        <p:nvPr/>
      </p:nvGrpSpPr>
      <p:grpSpPr>
        <a:xfrm>
          <a:off x="0" y="0"/>
          <a:ext cx="0" cy="0"/>
          <a:chOff x="0" y="0"/>
          <a:chExt cx="0" cy="0"/>
        </a:xfrm>
      </p:grpSpPr>
      <p:sp>
        <p:nvSpPr>
          <p:cNvPr id="10" name="Picture Placeholder 6"/>
          <p:cNvSpPr>
            <a:spLocks noGrp="1"/>
          </p:cNvSpPr>
          <p:nvPr>
            <p:ph type="pic" sz="quarter" idx="25" hasCustomPrompt="1"/>
          </p:nvPr>
        </p:nvSpPr>
        <p:spPr>
          <a:xfrm>
            <a:off x="913246" y="1568638"/>
            <a:ext cx="10365508" cy="4508487"/>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4" name="Title 1">
            <a:extLst>
              <a:ext uri="{FF2B5EF4-FFF2-40B4-BE49-F238E27FC236}">
                <a16:creationId xmlns:a16="http://schemas.microsoft.com/office/drawing/2014/main" id="{533F936B-44DC-46BD-8909-BDE54E64C1B9}"/>
              </a:ext>
            </a:extLst>
          </p:cNvPr>
          <p:cNvSpPr>
            <a:spLocks noGrp="1"/>
          </p:cNvSpPr>
          <p:nvPr>
            <p:ph type="title"/>
          </p:nvPr>
        </p:nvSpPr>
        <p:spPr>
          <a:xfrm>
            <a:off x="913246" y="328401"/>
            <a:ext cx="8161361" cy="1240237"/>
          </a:xfrm>
        </p:spPr>
        <p:txBody>
          <a:bodyPr>
            <a:noAutofit/>
          </a:bodyPr>
          <a:lstStyle>
            <a:lvl1pPr>
              <a:defRPr sz="4200">
                <a:solidFill>
                  <a:schemeClr val="tx2"/>
                </a:solidFill>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A74AD3-0AA0-4825-830B-9FEED176409E}"/>
              </a:ext>
            </a:extLst>
          </p:cNvPr>
          <p:cNvSpPr>
            <a:spLocks noGrp="1"/>
          </p:cNvSpPr>
          <p:nvPr>
            <p:ph type="pic" sz="quarter" idx="16"/>
          </p:nvPr>
        </p:nvSpPr>
        <p:spPr>
          <a:xfrm>
            <a:off x="-1" y="9824"/>
            <a:ext cx="12192001" cy="2520865"/>
          </a:xfrm>
          <a:solidFill>
            <a:schemeClr val="tx1"/>
          </a:solidFill>
        </p:spPr>
        <p:txBody>
          <a:bodyPr anchor="ctr" anchorCtr="0"/>
          <a:lstStyle>
            <a:lvl1pPr algn="ctr">
              <a:defRPr sz="1100" i="1">
                <a:solidFill>
                  <a:schemeClr val="bg1">
                    <a:lumMod val="85000"/>
                  </a:schemeClr>
                </a:solidFill>
              </a:defRPr>
            </a:lvl1pPr>
          </a:lstStyle>
          <a:p>
            <a:r>
              <a:rPr lang="en-US"/>
              <a:t>Click icon to add picture</a:t>
            </a:r>
          </a:p>
        </p:txBody>
      </p:sp>
      <p:sp>
        <p:nvSpPr>
          <p:cNvPr id="6" name="Slide Number Placeholder 5"/>
          <p:cNvSpPr>
            <a:spLocks noGrp="1"/>
          </p:cNvSpPr>
          <p:nvPr>
            <p:ph type="sldNum" sz="quarter" idx="4"/>
          </p:nvPr>
        </p:nvSpPr>
        <p:spPr>
          <a:xfrm>
            <a:off x="8927364"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4" y="2801899"/>
            <a:ext cx="11149130" cy="3164966"/>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425900" y="249507"/>
            <a:ext cx="5193566" cy="2041497"/>
          </a:xfrm>
        </p:spPr>
        <p:txBody>
          <a:bodyPr>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074354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y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2" y="2"/>
            <a:ext cx="12192000" cy="1719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900068"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494138" y="1887509"/>
            <a:ext cx="11149129" cy="4310821"/>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4" y="473177"/>
            <a:ext cx="10901741" cy="941157"/>
          </a:xfrm>
        </p:spPr>
        <p:txBody>
          <a:bodyPr>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63788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Layout - Dark / Full Photo">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6E152E-7D8E-4E31-81D0-D7F9B1198B54}"/>
              </a:ext>
            </a:extLst>
          </p:cNvPr>
          <p:cNvSpPr>
            <a:spLocks noGrp="1"/>
          </p:cNvSpPr>
          <p:nvPr>
            <p:ph type="pic" sz="quarter" idx="10"/>
          </p:nvPr>
        </p:nvSpPr>
        <p:spPr>
          <a:xfrm>
            <a:off x="0" y="0"/>
            <a:ext cx="12276138" cy="6858000"/>
          </a:xfrm>
        </p:spPr>
        <p:txBody>
          <a:bodyPr/>
          <a:lstStyle/>
          <a:p>
            <a:r>
              <a:rPr lang="en-US"/>
              <a:t>Click icon to add picture</a:t>
            </a:r>
          </a:p>
        </p:txBody>
      </p:sp>
      <p:sp>
        <p:nvSpPr>
          <p:cNvPr id="4" name="Slide Number Placeholder 2">
            <a:extLst>
              <a:ext uri="{FF2B5EF4-FFF2-40B4-BE49-F238E27FC236}">
                <a16:creationId xmlns:a16="http://schemas.microsoft.com/office/drawing/2014/main" id="{5DD72F90-3359-4F1D-BE0F-B42003E7FB35}"/>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3302500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With White Border">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232229" y="196475"/>
            <a:ext cx="11698514" cy="6465050"/>
          </a:xfrm>
          <a:solidFill>
            <a:schemeClr val="tx1"/>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2566962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Yellow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B7BE26-BCF8-4C28-A906-1C26AE1C01FE}"/>
              </a:ext>
            </a:extLst>
          </p:cNvPr>
          <p:cNvSpPr>
            <a:spLocks noGrp="1"/>
          </p:cNvSpPr>
          <p:nvPr>
            <p:ph sz="quarter" idx="26" hasCustomPrompt="1"/>
          </p:nvPr>
        </p:nvSpPr>
        <p:spPr>
          <a:xfrm>
            <a:off x="0" y="0"/>
            <a:ext cx="9201150" cy="6858000"/>
          </a:xfrm>
          <a:solidFill>
            <a:schemeClr val="accent3"/>
          </a:solidFill>
        </p:spPr>
        <p:txBody>
          <a:bodyPr/>
          <a:lstStyle>
            <a:lvl1pPr marL="457200" indent="-457200">
              <a:buFont typeface="Arial" panose="020B0604020202020204" pitchFamily="34" charset="0"/>
              <a:buChar char="•"/>
              <a:defRPr lang="en-US" sz="2000" dirty="0"/>
            </a:lvl1pPr>
          </a:lstStyle>
          <a:p>
            <a:pPr lvl="0"/>
            <a:r>
              <a:rPr lang="en-US"/>
              <a:t>Select to change fill color</a:t>
            </a:r>
          </a:p>
        </p:txBody>
      </p:sp>
      <p:sp>
        <p:nvSpPr>
          <p:cNvPr id="4" name="Picture Placeholder 6">
            <a:extLst>
              <a:ext uri="{FF2B5EF4-FFF2-40B4-BE49-F238E27FC236}">
                <a16:creationId xmlns:a16="http://schemas.microsoft.com/office/drawing/2014/main" id="{FE286A59-E07A-4952-B654-6D12429914F5}"/>
              </a:ext>
            </a:extLst>
          </p:cNvPr>
          <p:cNvSpPr>
            <a:spLocks noGrp="1"/>
          </p:cNvSpPr>
          <p:nvPr>
            <p:ph type="pic" sz="quarter" idx="25" hasCustomPrompt="1"/>
          </p:nvPr>
        </p:nvSpPr>
        <p:spPr>
          <a:xfrm>
            <a:off x="748285" y="8914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3734125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d Ima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E3E10-7D26-4036-A228-5B0702175955}"/>
              </a:ext>
            </a:extLst>
          </p:cNvPr>
          <p:cNvSpPr txBox="1"/>
          <p:nvPr userDrawn="1"/>
        </p:nvSpPr>
        <p:spPr>
          <a:xfrm>
            <a:off x="595885" y="739080"/>
            <a:ext cx="11000230" cy="5489025"/>
          </a:xfrm>
          <a:prstGeom prst="rect">
            <a:avLst/>
          </a:prstGeom>
          <a:noFill/>
        </p:spPr>
        <p:txBody>
          <a:bodyPr wrap="square" rtlCol="0">
            <a:spAutoFit/>
          </a:bodyPr>
          <a:lstStyle/>
          <a:p>
            <a:endParaRPr lang="en-US"/>
          </a:p>
        </p:txBody>
      </p:sp>
      <p:sp>
        <p:nvSpPr>
          <p:cNvPr id="13" name="Rectangle 12"/>
          <p:cNvSpPr>
            <a:spLocks/>
          </p:cNvSpPr>
          <p:nvPr userDrawn="1"/>
        </p:nvSpPr>
        <p:spPr>
          <a:xfrm>
            <a:off x="0" y="0"/>
            <a:ext cx="920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6" name="Text Placeholder 5">
            <a:extLst>
              <a:ext uri="{FF2B5EF4-FFF2-40B4-BE49-F238E27FC236}">
                <a16:creationId xmlns:a16="http://schemas.microsoft.com/office/drawing/2014/main" id="{3BE0719C-302B-4EC8-A403-0D78DB066836}"/>
              </a:ext>
            </a:extLst>
          </p:cNvPr>
          <p:cNvSpPr>
            <a:spLocks noGrp="1"/>
          </p:cNvSpPr>
          <p:nvPr>
            <p:ph type="body" sz="quarter" idx="10" hasCustomPrompt="1"/>
          </p:nvPr>
        </p:nvSpPr>
        <p:spPr>
          <a:xfrm>
            <a:off x="595313" y="3068831"/>
            <a:ext cx="11001375" cy="830262"/>
          </a:xfrm>
        </p:spPr>
        <p:txBody>
          <a:bodyPr anchor="ctr"/>
          <a:lstStyle>
            <a:lvl1pPr marL="0" indent="0" algn="ctr">
              <a:buNone/>
              <a:defRPr sz="4800">
                <a:solidFill>
                  <a:schemeClr val="bg1"/>
                </a:solidFill>
              </a:defRPr>
            </a:lvl1pPr>
          </a:lstStyle>
          <a:p>
            <a:pPr lvl="0"/>
            <a:r>
              <a:rPr lang="en-US"/>
              <a:t>Enter Section Title Here</a:t>
            </a:r>
          </a:p>
        </p:txBody>
      </p:sp>
      <p:sp>
        <p:nvSpPr>
          <p:cNvPr id="7" name="Picture Placeholder 6">
            <a:extLst>
              <a:ext uri="{FF2B5EF4-FFF2-40B4-BE49-F238E27FC236}">
                <a16:creationId xmlns:a16="http://schemas.microsoft.com/office/drawing/2014/main" id="{3E659538-2603-44CF-949D-B9A32E169E22}"/>
              </a:ext>
            </a:extLst>
          </p:cNvPr>
          <p:cNvSpPr>
            <a:spLocks noGrp="1"/>
          </p:cNvSpPr>
          <p:nvPr>
            <p:ph type="pic" sz="quarter" idx="25" hasCustomPrompt="1"/>
          </p:nvPr>
        </p:nvSpPr>
        <p:spPr>
          <a:xfrm>
            <a:off x="748285" y="8914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813374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ark ND IT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8B6D7-42D6-4E1A-BCC2-0CBF2B2359B7}"/>
              </a:ext>
            </a:extLst>
          </p:cNvPr>
          <p:cNvSpPr/>
          <p:nvPr userDrawn="1"/>
        </p:nvSpPr>
        <p:spPr>
          <a:xfrm>
            <a:off x="0" y="5010150"/>
            <a:ext cx="12192000" cy="1847850"/>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hasCustomPrompt="1"/>
          </p:nvPr>
        </p:nvSpPr>
        <p:spPr>
          <a:xfrm>
            <a:off x="0" y="0"/>
            <a:ext cx="12192000" cy="5010150"/>
          </a:xfrm>
          <a:solidFill>
            <a:schemeClr val="bg2"/>
          </a:solidFill>
        </p:spPr>
        <p:txBody>
          <a:bodyPr/>
          <a:lstStyle>
            <a:lvl1pPr>
              <a:defRPr/>
            </a:lvl1pPr>
          </a:lstStyle>
          <a:p>
            <a:r>
              <a:rPr lang="en-US"/>
              <a:t>Click icon to add optional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207460" y="5194169"/>
            <a:ext cx="5492939" cy="1449841"/>
          </a:xfrm>
        </p:spPr>
        <p:txBody>
          <a:bodyPr anchor="ctr"/>
          <a:lstStyle>
            <a:lvl1pPr algn="l">
              <a:defRPr>
                <a:solidFill>
                  <a:schemeClr val="bg1"/>
                </a:solidFill>
              </a:defRPr>
            </a:lvl1pPr>
          </a:lstStyle>
          <a:p>
            <a:r>
              <a:rPr lang="en-US"/>
              <a:t>Click to edit title</a:t>
            </a:r>
          </a:p>
        </p:txBody>
      </p:sp>
      <p:pic>
        <p:nvPicPr>
          <p:cNvPr id="6" name="Picture 5">
            <a:extLst>
              <a:ext uri="{FF2B5EF4-FFF2-40B4-BE49-F238E27FC236}">
                <a16:creationId xmlns:a16="http://schemas.microsoft.com/office/drawing/2014/main" id="{2696AF30-FF17-4D6A-BACE-FAC89E27D7B4}"/>
              </a:ext>
            </a:extLst>
          </p:cNvPr>
          <p:cNvPicPr>
            <a:picLocks noChangeAspect="1"/>
          </p:cNvPicPr>
          <p:nvPr userDrawn="1"/>
        </p:nvPicPr>
        <p:blipFill>
          <a:blip r:embed="rId2"/>
          <a:stretch>
            <a:fillRect/>
          </a:stretch>
        </p:blipFill>
        <p:spPr>
          <a:xfrm>
            <a:off x="5910606" y="5289378"/>
            <a:ext cx="6071188" cy="1203804"/>
          </a:xfrm>
          <a:prstGeom prst="rect">
            <a:avLst/>
          </a:prstGeom>
        </p:spPr>
      </p:pic>
    </p:spTree>
    <p:extLst>
      <p:ext uri="{BB962C8B-B14F-4D97-AF65-F5344CB8AC3E}">
        <p14:creationId xmlns:p14="http://schemas.microsoft.com/office/powerpoint/2010/main" val="1445733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ma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E3E10-7D26-4036-A228-5B0702175955}"/>
              </a:ext>
            </a:extLst>
          </p:cNvPr>
          <p:cNvSpPr txBox="1"/>
          <p:nvPr userDrawn="1"/>
        </p:nvSpPr>
        <p:spPr>
          <a:xfrm>
            <a:off x="595885" y="739080"/>
            <a:ext cx="11000230" cy="5489025"/>
          </a:xfrm>
          <a:prstGeom prst="rect">
            <a:avLst/>
          </a:prstGeom>
          <a:noFill/>
        </p:spPr>
        <p:txBody>
          <a:bodyPr wrap="square" rtlCol="0">
            <a:spAutoFit/>
          </a:bodyPr>
          <a:lstStyle/>
          <a:p>
            <a:endParaRPr lang="en-US"/>
          </a:p>
        </p:txBody>
      </p:sp>
      <p:sp>
        <p:nvSpPr>
          <p:cNvPr id="13" name="Rectangle 12"/>
          <p:cNvSpPr>
            <a:spLocks/>
          </p:cNvSpPr>
          <p:nvPr userDrawn="1"/>
        </p:nvSpPr>
        <p:spPr>
          <a:xfrm>
            <a:off x="0" y="0"/>
            <a:ext cx="9201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6" name="Text Placeholder 5">
            <a:extLst>
              <a:ext uri="{FF2B5EF4-FFF2-40B4-BE49-F238E27FC236}">
                <a16:creationId xmlns:a16="http://schemas.microsoft.com/office/drawing/2014/main" id="{3BE0719C-302B-4EC8-A403-0D78DB066836}"/>
              </a:ext>
            </a:extLst>
          </p:cNvPr>
          <p:cNvSpPr>
            <a:spLocks noGrp="1"/>
          </p:cNvSpPr>
          <p:nvPr>
            <p:ph type="body" sz="quarter" idx="10" hasCustomPrompt="1"/>
          </p:nvPr>
        </p:nvSpPr>
        <p:spPr>
          <a:xfrm>
            <a:off x="595313" y="3068831"/>
            <a:ext cx="11001375" cy="830262"/>
          </a:xfrm>
        </p:spPr>
        <p:txBody>
          <a:bodyPr anchor="ctr"/>
          <a:lstStyle>
            <a:lvl1pPr marL="0" indent="0" algn="ctr">
              <a:buNone/>
              <a:defRPr sz="4800">
                <a:solidFill>
                  <a:schemeClr val="bg1"/>
                </a:solidFill>
              </a:defRPr>
            </a:lvl1pPr>
          </a:lstStyle>
          <a:p>
            <a:pPr lvl="0"/>
            <a:r>
              <a:rPr lang="en-US"/>
              <a:t>Enter Section Title Here</a:t>
            </a:r>
          </a:p>
        </p:txBody>
      </p:sp>
      <p:sp>
        <p:nvSpPr>
          <p:cNvPr id="7" name="Picture Placeholder 6">
            <a:extLst>
              <a:ext uri="{FF2B5EF4-FFF2-40B4-BE49-F238E27FC236}">
                <a16:creationId xmlns:a16="http://schemas.microsoft.com/office/drawing/2014/main" id="{3E659538-2603-44CF-949D-B9A32E169E22}"/>
              </a:ext>
            </a:extLst>
          </p:cNvPr>
          <p:cNvSpPr>
            <a:spLocks noGrp="1"/>
          </p:cNvSpPr>
          <p:nvPr>
            <p:ph type="pic" sz="quarter" idx="25" hasCustomPrompt="1"/>
          </p:nvPr>
        </p:nvSpPr>
        <p:spPr>
          <a:xfrm>
            <a:off x="748285" y="8914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2463576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ma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E3E10-7D26-4036-A228-5B0702175955}"/>
              </a:ext>
            </a:extLst>
          </p:cNvPr>
          <p:cNvSpPr txBox="1"/>
          <p:nvPr userDrawn="1"/>
        </p:nvSpPr>
        <p:spPr>
          <a:xfrm>
            <a:off x="595885" y="739080"/>
            <a:ext cx="11000230" cy="5489025"/>
          </a:xfrm>
          <a:prstGeom prst="rect">
            <a:avLst/>
          </a:prstGeom>
          <a:noFill/>
        </p:spPr>
        <p:txBody>
          <a:bodyPr wrap="square" rtlCol="0">
            <a:spAutoFit/>
          </a:bodyPr>
          <a:lstStyle/>
          <a:p>
            <a:endParaRPr lang="en-US"/>
          </a:p>
        </p:txBody>
      </p:sp>
      <p:sp>
        <p:nvSpPr>
          <p:cNvPr id="13" name="Rectangle 12"/>
          <p:cNvSpPr>
            <a:spLocks/>
          </p:cNvSpPr>
          <p:nvPr userDrawn="1"/>
        </p:nvSpPr>
        <p:spPr>
          <a:xfrm>
            <a:off x="0" y="0"/>
            <a:ext cx="9201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6" name="Text Placeholder 5">
            <a:extLst>
              <a:ext uri="{FF2B5EF4-FFF2-40B4-BE49-F238E27FC236}">
                <a16:creationId xmlns:a16="http://schemas.microsoft.com/office/drawing/2014/main" id="{3BE0719C-302B-4EC8-A403-0D78DB066836}"/>
              </a:ext>
            </a:extLst>
          </p:cNvPr>
          <p:cNvSpPr>
            <a:spLocks noGrp="1"/>
          </p:cNvSpPr>
          <p:nvPr>
            <p:ph type="body" sz="quarter" idx="10" hasCustomPrompt="1"/>
          </p:nvPr>
        </p:nvSpPr>
        <p:spPr>
          <a:xfrm>
            <a:off x="595313" y="3068831"/>
            <a:ext cx="11001375" cy="830262"/>
          </a:xfrm>
        </p:spPr>
        <p:txBody>
          <a:bodyPr anchor="ctr"/>
          <a:lstStyle>
            <a:lvl1pPr marL="0" indent="0" algn="ctr">
              <a:buNone/>
              <a:defRPr sz="4800">
                <a:solidFill>
                  <a:schemeClr val="bg1"/>
                </a:solidFill>
              </a:defRPr>
            </a:lvl1pPr>
          </a:lstStyle>
          <a:p>
            <a:pPr lvl="0"/>
            <a:r>
              <a:rPr lang="en-US"/>
              <a:t>Enter Section Title Here</a:t>
            </a:r>
          </a:p>
        </p:txBody>
      </p:sp>
      <p:sp>
        <p:nvSpPr>
          <p:cNvPr id="7" name="Picture Placeholder 6">
            <a:extLst>
              <a:ext uri="{FF2B5EF4-FFF2-40B4-BE49-F238E27FC236}">
                <a16:creationId xmlns:a16="http://schemas.microsoft.com/office/drawing/2014/main" id="{3E659538-2603-44CF-949D-B9A32E169E22}"/>
              </a:ext>
            </a:extLst>
          </p:cNvPr>
          <p:cNvSpPr>
            <a:spLocks noGrp="1"/>
          </p:cNvSpPr>
          <p:nvPr>
            <p:ph type="pic" sz="quarter" idx="25" hasCustomPrompt="1"/>
          </p:nvPr>
        </p:nvSpPr>
        <p:spPr>
          <a:xfrm>
            <a:off x="748285" y="8914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2904309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Image Gray">
    <p:spTree>
      <p:nvGrpSpPr>
        <p:cNvPr id="1" name=""/>
        <p:cNvGrpSpPr/>
        <p:nvPr/>
      </p:nvGrpSpPr>
      <p:grpSpPr>
        <a:xfrm>
          <a:off x="0" y="0"/>
          <a:ext cx="0" cy="0"/>
          <a:chOff x="0" y="0"/>
          <a:chExt cx="0" cy="0"/>
        </a:xfrm>
      </p:grpSpPr>
      <p:sp>
        <p:nvSpPr>
          <p:cNvPr id="13" name="Rectangle 12"/>
          <p:cNvSpPr>
            <a:spLocks/>
          </p:cNvSpPr>
          <p:nvPr userDrawn="1"/>
        </p:nvSpPr>
        <p:spPr>
          <a:xfrm>
            <a:off x="0" y="3535146"/>
            <a:ext cx="12192000" cy="3322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7" name="Picture Placeholder 6"/>
          <p:cNvSpPr>
            <a:spLocks noGrp="1"/>
          </p:cNvSpPr>
          <p:nvPr>
            <p:ph type="pic" sz="quarter" idx="14" hasCustomPrompt="1"/>
          </p:nvPr>
        </p:nvSpPr>
        <p:spPr>
          <a:xfrm>
            <a:off x="1676399" y="838200"/>
            <a:ext cx="8839202" cy="3937630"/>
          </a:xfrm>
          <a:solidFill>
            <a:schemeClr val="bg2"/>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2309770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Image Right">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4270787" y="0"/>
            <a:ext cx="7921214"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 name="Footer Placeholder 1"/>
          <p:cNvSpPr>
            <a:spLocks noGrp="1"/>
          </p:cNvSpPr>
          <p:nvPr>
            <p:ph type="ftr" sz="quarter" idx="24"/>
          </p:nvPr>
        </p:nvSpPr>
        <p:spPr>
          <a:xfrm>
            <a:off x="838201" y="6296400"/>
            <a:ext cx="2743200" cy="365125"/>
          </a:xfrm>
          <a:prstGeom prst="rect">
            <a:avLst/>
          </a:prstGeom>
        </p:spPr>
        <p:txBody>
          <a:bodyPr/>
          <a:lstStyle/>
          <a:p>
            <a:endParaRPr lang="en-US"/>
          </a:p>
        </p:txBody>
      </p:sp>
      <p:sp>
        <p:nvSpPr>
          <p:cNvPr id="3" name="Slide Number Placeholder 2"/>
          <p:cNvSpPr>
            <a:spLocks noGrp="1"/>
          </p:cNvSpPr>
          <p:nvPr>
            <p:ph type="sldNum" sz="quarter" idx="25"/>
          </p:nvPr>
        </p:nvSpPr>
        <p:spPr>
          <a:xfrm>
            <a:off x="8610601" y="6296400"/>
            <a:ext cx="2743200" cy="365125"/>
          </a:xfrm>
          <a:prstGeom prst="rect">
            <a:avLst/>
          </a:prstGeom>
        </p:spPr>
        <p:txBody>
          <a:bodyPr/>
          <a:lstStyle/>
          <a:p>
            <a:fld id="{584AFF75-BD5D-E342-A9F1-12EC02DB40E0}" type="slidenum">
              <a:rPr lang="en-US" smtClean="0"/>
              <a:pPr/>
              <a:t>‹#›</a:t>
            </a:fld>
            <a:endParaRPr lang="en-US"/>
          </a:p>
        </p:txBody>
      </p:sp>
    </p:spTree>
    <p:extLst>
      <p:ext uri="{BB962C8B-B14F-4D97-AF65-F5344CB8AC3E}">
        <p14:creationId xmlns:p14="http://schemas.microsoft.com/office/powerpoint/2010/main" val="1373757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Images Split">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8018659"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1" name="Picture Placeholder 6"/>
          <p:cNvSpPr>
            <a:spLocks noGrp="1"/>
          </p:cNvSpPr>
          <p:nvPr>
            <p:ph type="pic" sz="quarter" idx="24" hasCustomPrompt="1"/>
          </p:nvPr>
        </p:nvSpPr>
        <p:spPr>
          <a:xfrm>
            <a:off x="3"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 name="Footer Placeholder 1"/>
          <p:cNvSpPr>
            <a:spLocks noGrp="1"/>
          </p:cNvSpPr>
          <p:nvPr>
            <p:ph type="ftr" sz="quarter" idx="25"/>
          </p:nvPr>
        </p:nvSpPr>
        <p:spPr>
          <a:xfrm>
            <a:off x="838201" y="6296400"/>
            <a:ext cx="2743200" cy="365125"/>
          </a:xfrm>
          <a:prstGeom prst="rect">
            <a:avLst/>
          </a:prstGeom>
        </p:spPr>
        <p:txBody>
          <a:bodyPr/>
          <a:lstStyle/>
          <a:p>
            <a:endParaRPr lang="en-US"/>
          </a:p>
        </p:txBody>
      </p:sp>
      <p:sp>
        <p:nvSpPr>
          <p:cNvPr id="3" name="Slide Number Placeholder 2"/>
          <p:cNvSpPr>
            <a:spLocks noGrp="1"/>
          </p:cNvSpPr>
          <p:nvPr>
            <p:ph type="sldNum" sz="quarter" idx="26"/>
          </p:nvPr>
        </p:nvSpPr>
        <p:spPr>
          <a:xfrm>
            <a:off x="8610601" y="6296400"/>
            <a:ext cx="2743200" cy="365125"/>
          </a:xfrm>
          <a:prstGeom prst="rect">
            <a:avLst/>
          </a:prstGeom>
        </p:spPr>
        <p:txBody>
          <a:bodyPr/>
          <a:lstStyle/>
          <a:p>
            <a:fld id="{584AFF75-BD5D-E342-A9F1-12EC02DB40E0}" type="slidenum">
              <a:rPr lang="en-US" smtClean="0"/>
              <a:pPr/>
              <a:t>‹#›</a:t>
            </a:fld>
            <a:endParaRPr lang="en-US"/>
          </a:p>
        </p:txBody>
      </p:sp>
    </p:spTree>
    <p:extLst>
      <p:ext uri="{BB962C8B-B14F-4D97-AF65-F5344CB8AC3E}">
        <p14:creationId xmlns:p14="http://schemas.microsoft.com/office/powerpoint/2010/main" val="582590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Image Break">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0" name="Picture Placeholder 6"/>
          <p:cNvSpPr>
            <a:spLocks noGrp="1"/>
          </p:cNvSpPr>
          <p:nvPr>
            <p:ph type="pic" sz="quarter" idx="18" hasCustomPrompt="1"/>
          </p:nvPr>
        </p:nvSpPr>
        <p:spPr>
          <a:xfrm>
            <a:off x="878441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4" name="Rectangle 13"/>
          <p:cNvSpPr/>
          <p:nvPr userDrawn="1"/>
        </p:nvSpPr>
        <p:spPr>
          <a:xfrm>
            <a:off x="3407595" y="1115789"/>
            <a:ext cx="5376815" cy="4626429"/>
          </a:xfrm>
          <a:prstGeom prst="rect">
            <a:avLst/>
          </a:prstGeom>
          <a:solidFill>
            <a:srgbClr val="C7550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a:latin typeface="Segoe UI" panose="020B0502040204020203" pitchFamily="34" charset="0"/>
            </a:endParaRPr>
          </a:p>
        </p:txBody>
      </p:sp>
      <p:cxnSp>
        <p:nvCxnSpPr>
          <p:cNvPr id="19" name="Straight Connector 18"/>
          <p:cNvCxnSpPr/>
          <p:nvPr userDrawn="1"/>
        </p:nvCxnSpPr>
        <p:spPr>
          <a:xfrm>
            <a:off x="3439860"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userDrawn="1"/>
        </p:nvCxnSpPr>
        <p:spPr>
          <a:xfrm>
            <a:off x="8746386"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68586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Image">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177424" y="177425"/>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0" name="Picture Placeholder 6"/>
          <p:cNvSpPr>
            <a:spLocks noGrp="1"/>
          </p:cNvSpPr>
          <p:nvPr>
            <p:ph type="pic" sz="quarter" idx="15" hasCustomPrompt="1"/>
          </p:nvPr>
        </p:nvSpPr>
        <p:spPr>
          <a:xfrm>
            <a:off x="177424" y="3510889"/>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2945006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Image Left">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838198" y="1"/>
            <a:ext cx="3450472" cy="60198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2" name="Picture Placeholder 6"/>
          <p:cNvSpPr>
            <a:spLocks noGrp="1"/>
          </p:cNvSpPr>
          <p:nvPr>
            <p:ph type="pic" sz="quarter" idx="15" hasCustomPrompt="1"/>
          </p:nvPr>
        </p:nvSpPr>
        <p:spPr>
          <a:xfrm>
            <a:off x="4408618" y="1810080"/>
            <a:ext cx="3450476" cy="504792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4" name="Rectangle 23"/>
          <p:cNvSpPr>
            <a:spLocks/>
          </p:cNvSpPr>
          <p:nvPr userDrawn="1"/>
        </p:nvSpPr>
        <p:spPr>
          <a:xfrm>
            <a:off x="4408618" y="0"/>
            <a:ext cx="3450472" cy="1690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Tree>
    <p:extLst>
      <p:ext uri="{BB962C8B-B14F-4D97-AF65-F5344CB8AC3E}">
        <p14:creationId xmlns:p14="http://schemas.microsoft.com/office/powerpoint/2010/main" val="3572969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Image">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7" name="Rectangle 16"/>
          <p:cNvSpPr/>
          <p:nvPr userDrawn="1"/>
        </p:nvSpPr>
        <p:spPr>
          <a:xfrm>
            <a:off x="4065497" y="4188287"/>
            <a:ext cx="4061008" cy="2669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Tree>
    <p:extLst>
      <p:ext uri="{BB962C8B-B14F-4D97-AF65-F5344CB8AC3E}">
        <p14:creationId xmlns:p14="http://schemas.microsoft.com/office/powerpoint/2010/main" val="806718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Image Square">
    <p:spTree>
      <p:nvGrpSpPr>
        <p:cNvPr id="1" name=""/>
        <p:cNvGrpSpPr/>
        <p:nvPr/>
      </p:nvGrpSpPr>
      <p:grpSpPr>
        <a:xfrm>
          <a:off x="0" y="0"/>
          <a:ext cx="0" cy="0"/>
          <a:chOff x="0" y="0"/>
          <a:chExt cx="0" cy="0"/>
        </a:xfrm>
      </p:grpSpPr>
      <p:sp>
        <p:nvSpPr>
          <p:cNvPr id="16" name="Picture Placeholder 6"/>
          <p:cNvSpPr>
            <a:spLocks noGrp="1" noChangeAspect="1"/>
          </p:cNvSpPr>
          <p:nvPr>
            <p:ph type="pic" sz="quarter" idx="21" hasCustomPrompt="1"/>
          </p:nvPr>
        </p:nvSpPr>
        <p:spPr>
          <a:xfrm>
            <a:off x="79695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7" name="Picture Placeholder 6"/>
          <p:cNvSpPr>
            <a:spLocks noGrp="1" noChangeAspect="1"/>
          </p:cNvSpPr>
          <p:nvPr>
            <p:ph type="pic" sz="quarter" idx="22" hasCustomPrompt="1"/>
          </p:nvPr>
        </p:nvSpPr>
        <p:spPr>
          <a:xfrm>
            <a:off x="42196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8" name="Picture Placeholder 6"/>
          <p:cNvSpPr>
            <a:spLocks noGrp="1" noChangeAspect="1"/>
          </p:cNvSpPr>
          <p:nvPr>
            <p:ph type="pic" sz="quarter" idx="23" hasCustomPrompt="1"/>
          </p:nvPr>
        </p:nvSpPr>
        <p:spPr>
          <a:xfrm>
            <a:off x="524299"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a:p>
        </p:txBody>
      </p:sp>
    </p:spTree>
    <p:extLst>
      <p:ext uri="{BB962C8B-B14F-4D97-AF65-F5344CB8AC3E}">
        <p14:creationId xmlns:p14="http://schemas.microsoft.com/office/powerpoint/2010/main" val="12974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715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Light ND IT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8B6D7-42D6-4E1A-BCC2-0CBF2B2359B7}"/>
              </a:ext>
            </a:extLst>
          </p:cNvPr>
          <p:cNvSpPr/>
          <p:nvPr userDrawn="1"/>
        </p:nvSpPr>
        <p:spPr>
          <a:xfrm>
            <a:off x="0" y="5010150"/>
            <a:ext cx="12192000" cy="184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hasCustomPrompt="1"/>
          </p:nvPr>
        </p:nvSpPr>
        <p:spPr>
          <a:xfrm>
            <a:off x="0" y="0"/>
            <a:ext cx="12192000" cy="5010150"/>
          </a:xfrm>
          <a:solidFill>
            <a:schemeClr val="bg2">
              <a:lumMod val="40000"/>
              <a:lumOff val="60000"/>
            </a:schemeClr>
          </a:solidFill>
        </p:spPr>
        <p:txBody>
          <a:bodyPr/>
          <a:lstStyle>
            <a:lvl1pPr>
              <a:defRPr/>
            </a:lvl1pPr>
          </a:lstStyle>
          <a:p>
            <a:r>
              <a:rPr lang="en-US"/>
              <a:t>Click icon to add optional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207460" y="5194169"/>
            <a:ext cx="5492939" cy="1449841"/>
          </a:xfrm>
        </p:spPr>
        <p:txBody>
          <a:bodyPr anchor="ctr"/>
          <a:lstStyle>
            <a:lvl1pPr algn="l">
              <a:defRPr>
                <a:solidFill>
                  <a:schemeClr val="tx2"/>
                </a:solidFill>
              </a:defRPr>
            </a:lvl1pPr>
          </a:lstStyle>
          <a:p>
            <a:r>
              <a:rPr lang="en-US"/>
              <a:t>Click to edit title</a:t>
            </a:r>
          </a:p>
        </p:txBody>
      </p:sp>
      <p:pic>
        <p:nvPicPr>
          <p:cNvPr id="3" name="Picture 2">
            <a:extLst>
              <a:ext uri="{FF2B5EF4-FFF2-40B4-BE49-F238E27FC236}">
                <a16:creationId xmlns:a16="http://schemas.microsoft.com/office/drawing/2014/main" id="{C9A92FCF-D671-4CD5-82F8-ECBDB19E124A}"/>
              </a:ext>
            </a:extLst>
          </p:cNvPr>
          <p:cNvPicPr>
            <a:picLocks noChangeAspect="1"/>
          </p:cNvPicPr>
          <p:nvPr userDrawn="1"/>
        </p:nvPicPr>
        <p:blipFill>
          <a:blip r:embed="rId2"/>
          <a:stretch>
            <a:fillRect/>
          </a:stretch>
        </p:blipFill>
        <p:spPr>
          <a:xfrm>
            <a:off x="5939866" y="5289804"/>
            <a:ext cx="6088327" cy="1203378"/>
          </a:xfrm>
          <a:prstGeom prst="rect">
            <a:avLst/>
          </a:prstGeom>
        </p:spPr>
      </p:pic>
    </p:spTree>
    <p:extLst>
      <p:ext uri="{BB962C8B-B14F-4D97-AF65-F5344CB8AC3E}">
        <p14:creationId xmlns:p14="http://schemas.microsoft.com/office/powerpoint/2010/main" val="36710503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Image Logo">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4" name="Rectangle 3">
            <a:extLst>
              <a:ext uri="{FF2B5EF4-FFF2-40B4-BE49-F238E27FC236}">
                <a16:creationId xmlns:a16="http://schemas.microsoft.com/office/drawing/2014/main" id="{79CF8484-2DC0-40B4-964D-BC0C8EFCACF5}"/>
              </a:ext>
            </a:extLst>
          </p:cNvPr>
          <p:cNvSpPr/>
          <p:nvPr userDrawn="1"/>
        </p:nvSpPr>
        <p:spPr>
          <a:xfrm>
            <a:off x="4735773" y="2634018"/>
            <a:ext cx="2715905" cy="1542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generated with very high confidence">
            <a:extLst>
              <a:ext uri="{FF2B5EF4-FFF2-40B4-BE49-F238E27FC236}">
                <a16:creationId xmlns:a16="http://schemas.microsoft.com/office/drawing/2014/main" id="{9C1D7024-CD0C-4199-AB82-61A2126CE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7089" y="2785870"/>
            <a:ext cx="2337821" cy="1286259"/>
          </a:xfrm>
          <a:prstGeom prst="rect">
            <a:avLst/>
          </a:prstGeom>
        </p:spPr>
      </p:pic>
    </p:spTree>
    <p:extLst>
      <p:ext uri="{BB962C8B-B14F-4D97-AF65-F5344CB8AC3E}">
        <p14:creationId xmlns:p14="http://schemas.microsoft.com/office/powerpoint/2010/main" val="383195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Image">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15014650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Images 2">
    <p:spTree>
      <p:nvGrpSpPr>
        <p:cNvPr id="1" name=""/>
        <p:cNvGrpSpPr/>
        <p:nvPr/>
      </p:nvGrpSpPr>
      <p:grpSpPr>
        <a:xfrm>
          <a:off x="0" y="0"/>
          <a:ext cx="0" cy="0"/>
          <a:chOff x="0" y="0"/>
          <a:chExt cx="0" cy="0"/>
        </a:xfrm>
      </p:grpSpPr>
      <p:sp>
        <p:nvSpPr>
          <p:cNvPr id="20" name="Picture Placeholder 6"/>
          <p:cNvSpPr>
            <a:spLocks noGrp="1"/>
          </p:cNvSpPr>
          <p:nvPr>
            <p:ph type="pic" sz="quarter" idx="21" hasCustomPrompt="1"/>
          </p:nvPr>
        </p:nvSpPr>
        <p:spPr>
          <a:xfrm>
            <a:off x="0" y="3488973"/>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3" name="Picture Placeholder 6"/>
          <p:cNvSpPr>
            <a:spLocks noGrp="1"/>
          </p:cNvSpPr>
          <p:nvPr>
            <p:ph type="pic" sz="quarter" idx="22" hasCustomPrompt="1"/>
          </p:nvPr>
        </p:nvSpPr>
        <p:spPr>
          <a:xfrm>
            <a:off x="6155973" y="0"/>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5" name="Picture Placeholder 6"/>
          <p:cNvSpPr>
            <a:spLocks noGrp="1"/>
          </p:cNvSpPr>
          <p:nvPr>
            <p:ph type="pic" sz="quarter" idx="24" hasCustomPrompt="1"/>
          </p:nvPr>
        </p:nvSpPr>
        <p:spPr>
          <a:xfrm>
            <a:off x="3786553" y="0"/>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9" name="Picture Placeholder 6"/>
          <p:cNvSpPr>
            <a:spLocks noGrp="1"/>
          </p:cNvSpPr>
          <p:nvPr>
            <p:ph type="pic" sz="quarter" idx="25" hasCustomPrompt="1"/>
          </p:nvPr>
        </p:nvSpPr>
        <p:spPr>
          <a:xfrm>
            <a:off x="6155973" y="3488973"/>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189175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Image Grid">
    <p:bg>
      <p:bgPr>
        <a:solidFill>
          <a:schemeClr val="tx1"/>
        </a:solidFill>
        <a:effectLst/>
      </p:bgPr>
    </p:bg>
    <p:spTree>
      <p:nvGrpSpPr>
        <p:cNvPr id="1" name=""/>
        <p:cNvGrpSpPr/>
        <p:nvPr/>
      </p:nvGrpSpPr>
      <p:grpSpPr>
        <a:xfrm>
          <a:off x="0" y="0"/>
          <a:ext cx="0" cy="0"/>
          <a:chOff x="0" y="0"/>
          <a:chExt cx="0" cy="0"/>
        </a:xfrm>
      </p:grpSpPr>
      <p:sp>
        <p:nvSpPr>
          <p:cNvPr id="31" name="Rectangle 3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6"/>
          <p:cNvSpPr>
            <a:spLocks noGrp="1"/>
          </p:cNvSpPr>
          <p:nvPr>
            <p:ph type="pic" sz="quarter" idx="17" hasCustomPrompt="1"/>
          </p:nvPr>
        </p:nvSpPr>
        <p:spPr>
          <a:xfrm>
            <a:off x="8099875" y="800826"/>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9" name="Rectangle 8"/>
          <p:cNvSpPr>
            <a:spLocks/>
          </p:cNvSpPr>
          <p:nvPr userDrawn="1"/>
        </p:nvSpPr>
        <p:spPr>
          <a:xfrm>
            <a:off x="476847" y="800828"/>
            <a:ext cx="3541591" cy="2387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25" name="Rectangle 24"/>
          <p:cNvSpPr>
            <a:spLocks/>
          </p:cNvSpPr>
          <p:nvPr userDrawn="1"/>
        </p:nvSpPr>
        <p:spPr>
          <a:xfrm>
            <a:off x="8108707" y="3429001"/>
            <a:ext cx="3541591" cy="2387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29" name="Picture Placeholder 6"/>
          <p:cNvSpPr>
            <a:spLocks noGrp="1"/>
          </p:cNvSpPr>
          <p:nvPr>
            <p:ph type="pic" sz="quarter" idx="18" hasCustomPrompt="1"/>
          </p:nvPr>
        </p:nvSpPr>
        <p:spPr>
          <a:xfrm>
            <a:off x="481263" y="3428999"/>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30" name="Picture Placeholder 6"/>
          <p:cNvSpPr>
            <a:spLocks noGrp="1"/>
          </p:cNvSpPr>
          <p:nvPr>
            <p:ph type="pic" sz="quarter" idx="19" hasCustomPrompt="1"/>
          </p:nvPr>
        </p:nvSpPr>
        <p:spPr>
          <a:xfrm>
            <a:off x="4290569" y="800827"/>
            <a:ext cx="3541591"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32" name="Picture Placeholder 6"/>
          <p:cNvSpPr>
            <a:spLocks noGrp="1"/>
          </p:cNvSpPr>
          <p:nvPr>
            <p:ph type="pic" sz="quarter" idx="20" hasCustomPrompt="1"/>
          </p:nvPr>
        </p:nvSpPr>
        <p:spPr>
          <a:xfrm>
            <a:off x="4294985" y="3429000"/>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2465457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Gallery">
    <p:bg>
      <p:bgPr>
        <a:solidFill>
          <a:schemeClr val="tx1"/>
        </a:solidFill>
        <a:effectLst/>
      </p:bgPr>
    </p:bg>
    <p:spTree>
      <p:nvGrpSpPr>
        <p:cNvPr id="1" name=""/>
        <p:cNvGrpSpPr/>
        <p:nvPr/>
      </p:nvGrpSpPr>
      <p:grpSpPr>
        <a:xfrm>
          <a:off x="0" y="0"/>
          <a:ext cx="0" cy="0"/>
          <a:chOff x="0" y="0"/>
          <a:chExt cx="0" cy="0"/>
        </a:xfrm>
      </p:grpSpPr>
      <p:sp>
        <p:nvSpPr>
          <p:cNvPr id="34" name="Rectangle 33"/>
          <p:cNvSpPr/>
          <p:nvPr userDrawn="1"/>
        </p:nvSpPr>
        <p:spPr>
          <a:xfrm flipH="1">
            <a:off x="417000" y="417002"/>
            <a:ext cx="11358002" cy="602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Segoe UI" panose="020B0502040204020203" pitchFamily="34" charset="0"/>
            </a:endParaRPr>
          </a:p>
        </p:txBody>
      </p:sp>
      <p:sp>
        <p:nvSpPr>
          <p:cNvPr id="32" name="Picture Placeholder 6"/>
          <p:cNvSpPr>
            <a:spLocks noGrp="1"/>
          </p:cNvSpPr>
          <p:nvPr>
            <p:ph type="pic" sz="quarter" idx="45" hasCustomPrompt="1"/>
          </p:nvPr>
        </p:nvSpPr>
        <p:spPr>
          <a:xfrm>
            <a:off x="7930201" y="2606404"/>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2198348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mpower, Improve, Inspir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pic>
        <p:nvPicPr>
          <p:cNvPr id="5" name="Picture Placeholder 10" descr="Water next to the ocean&#10;&#10;Description generated with high confidence">
            <a:extLst>
              <a:ext uri="{FF2B5EF4-FFF2-40B4-BE49-F238E27FC236}">
                <a16:creationId xmlns:a16="http://schemas.microsoft.com/office/drawing/2014/main" id="{A73D23F6-0996-47F3-9DE5-64E826D3EBB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11835" t="2937" r="11835"/>
          <a:stretch/>
        </p:blipFill>
        <p:spPr>
          <a:xfrm>
            <a:off x="-58681" y="0"/>
            <a:ext cx="12584264" cy="6858000"/>
          </a:xfrm>
          <a:prstGeom prst="rect">
            <a:avLst/>
          </a:prstGeom>
        </p:spPr>
      </p:pic>
      <p:sp>
        <p:nvSpPr>
          <p:cNvPr id="6" name="Rectangle 5">
            <a:extLst>
              <a:ext uri="{FF2B5EF4-FFF2-40B4-BE49-F238E27FC236}">
                <a16:creationId xmlns:a16="http://schemas.microsoft.com/office/drawing/2014/main" id="{DBE71113-06FA-4B96-BA3A-3198C59CD644}"/>
              </a:ext>
            </a:extLst>
          </p:cNvPr>
          <p:cNvSpPr/>
          <p:nvPr userDrawn="1"/>
        </p:nvSpPr>
        <p:spPr>
          <a:xfrm>
            <a:off x="-58681" y="0"/>
            <a:ext cx="12584263" cy="6858000"/>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12E0C0C-BFEC-4E49-9C04-A2B62313FC1E}"/>
              </a:ext>
            </a:extLst>
          </p:cNvPr>
          <p:cNvSpPr txBox="1"/>
          <p:nvPr userDrawn="1"/>
        </p:nvSpPr>
        <p:spPr>
          <a:xfrm>
            <a:off x="126337" y="941377"/>
            <a:ext cx="12214225" cy="4473597"/>
          </a:xfrm>
          <a:prstGeom prst="rect">
            <a:avLst/>
          </a:prstGeom>
          <a:noFill/>
        </p:spPr>
        <p:txBody>
          <a:bodyPr wrap="square" rtlCol="0">
            <a:spAutoFit/>
          </a:bodyPr>
          <a:lstStyle/>
          <a:p>
            <a:pPr algn="ctr" defTabSz="914423" rtl="0" eaLnBrk="1" latinLnBrk="0" hangingPunct="1">
              <a:lnSpc>
                <a:spcPct val="150000"/>
              </a:lnSpc>
              <a:spcBef>
                <a:spcPct val="0"/>
              </a:spcBef>
              <a:spcAft>
                <a:spcPts val="1800"/>
              </a:spcAft>
              <a:buNone/>
            </a:pPr>
            <a:r>
              <a:rPr lang="en-US" sz="6600" b="0" i="0" kern="1200" cap="none" spc="600" baseline="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EMPOWER PEOPLE.</a:t>
            </a:r>
            <a:br>
              <a:rPr lang="en-US" sz="6600" b="0" i="0" kern="1200" cap="none" spc="600" baseline="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6600" b="0" i="0" kern="1200" cap="none" spc="600" baseline="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IMPROVE LIVES.</a:t>
            </a:r>
            <a:br>
              <a:rPr lang="en-US" sz="6600" b="0" i="0" kern="1200" cap="none" spc="600" baseline="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6600" b="0" i="0" kern="1200" cap="none" spc="600" baseline="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INSPIRE SUCCESS.</a:t>
            </a:r>
          </a:p>
        </p:txBody>
      </p:sp>
    </p:spTree>
    <p:extLst>
      <p:ext uri="{BB962C8B-B14F-4D97-AF65-F5344CB8AC3E}">
        <p14:creationId xmlns:p14="http://schemas.microsoft.com/office/powerpoint/2010/main" val="3183386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ND Values">
    <p:bg>
      <p:bgPr>
        <a:solidFill>
          <a:schemeClr val="tx1"/>
        </a:solidFill>
        <a:effectLst/>
      </p:bgPr>
    </p:bg>
    <p:spTree>
      <p:nvGrpSpPr>
        <p:cNvPr id="1" name=""/>
        <p:cNvGrpSpPr/>
        <p:nvPr/>
      </p:nvGrpSpPr>
      <p:grpSpPr>
        <a:xfrm>
          <a:off x="0" y="0"/>
          <a:ext cx="0" cy="0"/>
          <a:chOff x="0" y="0"/>
          <a:chExt cx="0" cy="0"/>
        </a:xfrm>
      </p:grpSpPr>
      <p:sp>
        <p:nvSpPr>
          <p:cNvPr id="31" name="Rectangle 3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5" descr="A person standing on a grassy hill&#10;&#10;Description generated with very high confidence">
            <a:extLst>
              <a:ext uri="{FF2B5EF4-FFF2-40B4-BE49-F238E27FC236}">
                <a16:creationId xmlns:a16="http://schemas.microsoft.com/office/drawing/2014/main" id="{42CD2DCB-3F69-4942-AFC7-D3B96E4D79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l="710" r="710"/>
          <a:stretch>
            <a:fillRect/>
          </a:stretch>
        </p:blipFill>
        <p:spPr>
          <a:xfrm>
            <a:off x="481263" y="3428999"/>
            <a:ext cx="3537175" cy="2387253"/>
          </a:xfrm>
          <a:prstGeom prst="rect">
            <a:avLst/>
          </a:prstGeom>
        </p:spPr>
      </p:pic>
      <p:pic>
        <p:nvPicPr>
          <p:cNvPr id="16" name="Picture Placeholder 13" descr="A view of a city&#10;&#10;Description generated with very high confidence">
            <a:extLst>
              <a:ext uri="{FF2B5EF4-FFF2-40B4-BE49-F238E27FC236}">
                <a16:creationId xmlns:a16="http://schemas.microsoft.com/office/drawing/2014/main" id="{F654E201-7B1A-4300-92F6-A49B7DC42EED}"/>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8250" r="18250"/>
          <a:stretch>
            <a:fillRect/>
          </a:stretch>
        </p:blipFill>
        <p:spPr>
          <a:xfrm>
            <a:off x="4294985" y="3429000"/>
            <a:ext cx="3537175" cy="2387253"/>
          </a:xfrm>
          <a:prstGeom prst="rect">
            <a:avLst/>
          </a:prstGeom>
        </p:spPr>
      </p:pic>
      <p:pic>
        <p:nvPicPr>
          <p:cNvPr id="15" name="Picture Placeholder 9" descr="A young boy sitting at a fruit stand&#10;&#10;Description generated with high confidence">
            <a:extLst>
              <a:ext uri="{FF2B5EF4-FFF2-40B4-BE49-F238E27FC236}">
                <a16:creationId xmlns:a16="http://schemas.microsoft.com/office/drawing/2014/main" id="{63C5122B-3F96-4888-B6C1-7E4CDC3BBE52}"/>
              </a:ext>
            </a:extLst>
          </p:cNvPr>
          <p:cNvPicPr>
            <a:picLocks noChangeAspect="1"/>
          </p:cNvPicPr>
          <p:nvPr userDrawn="1"/>
        </p:nvPicPr>
        <p:blipFill>
          <a:blip r:embed="rId4" cstate="screen">
            <a:extLst>
              <a:ext uri="{28A0092B-C50C-407E-A947-70E740481C1C}">
                <a14:useLocalDpi xmlns:a14="http://schemas.microsoft.com/office/drawing/2010/main"/>
              </a:ext>
            </a:extLst>
          </a:blip>
          <a:srcRect l="612" r="612"/>
          <a:stretch>
            <a:fillRect/>
          </a:stretch>
        </p:blipFill>
        <p:spPr>
          <a:xfrm>
            <a:off x="4294985" y="800826"/>
            <a:ext cx="3537175" cy="2387253"/>
          </a:xfrm>
          <a:prstGeom prst="rect">
            <a:avLst/>
          </a:prstGeom>
        </p:spPr>
      </p:pic>
      <p:pic>
        <p:nvPicPr>
          <p:cNvPr id="13" name="Picture Placeholder 11" descr="A person riding a motorcycle down a dirt road&#10;&#10;Description generated with very high confidence">
            <a:extLst>
              <a:ext uri="{FF2B5EF4-FFF2-40B4-BE49-F238E27FC236}">
                <a16:creationId xmlns:a16="http://schemas.microsoft.com/office/drawing/2014/main" id="{0BF4E8E2-119C-4140-A537-2703E846460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3428" r="3428"/>
          <a:stretch>
            <a:fillRect/>
          </a:stretch>
        </p:blipFill>
        <p:spPr>
          <a:xfrm>
            <a:off x="8099875" y="800826"/>
            <a:ext cx="3537175" cy="2387253"/>
          </a:xfrm>
          <a:prstGeom prst="rect">
            <a:avLst/>
          </a:prstGeom>
        </p:spPr>
      </p:pic>
      <p:sp>
        <p:nvSpPr>
          <p:cNvPr id="9" name="Rectangle 8"/>
          <p:cNvSpPr>
            <a:spLocks/>
          </p:cNvSpPr>
          <p:nvPr userDrawn="1"/>
        </p:nvSpPr>
        <p:spPr>
          <a:xfrm>
            <a:off x="476847" y="800828"/>
            <a:ext cx="3541591" cy="2387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25" name="Rectangle 24"/>
          <p:cNvSpPr>
            <a:spLocks/>
          </p:cNvSpPr>
          <p:nvPr userDrawn="1"/>
        </p:nvSpPr>
        <p:spPr>
          <a:xfrm>
            <a:off x="8108707" y="3429001"/>
            <a:ext cx="3541591" cy="2387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17" name="Rectangle 16">
            <a:extLst>
              <a:ext uri="{FF2B5EF4-FFF2-40B4-BE49-F238E27FC236}">
                <a16:creationId xmlns:a16="http://schemas.microsoft.com/office/drawing/2014/main" id="{A07C4701-3C8D-49B5-AEC1-AF57647FE929}"/>
              </a:ext>
            </a:extLst>
          </p:cNvPr>
          <p:cNvSpPr/>
          <p:nvPr userDrawn="1"/>
        </p:nvSpPr>
        <p:spPr>
          <a:xfrm>
            <a:off x="8108707" y="3428999"/>
            <a:ext cx="3537175" cy="2387253"/>
          </a:xfrm>
          <a:prstGeom prst="rect">
            <a:avLst/>
          </a:prstGeom>
          <a:solidFill>
            <a:srgbClr val="000000">
              <a:alpha val="25098"/>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1200"/>
              </a:spcAft>
            </a:pPr>
            <a:r>
              <a:rPr lang="en-US" spc="600">
                <a:solidFill>
                  <a:schemeClr val="bg1"/>
                </a:solidFill>
              </a:rPr>
              <a:t>GRATITUDE</a:t>
            </a:r>
          </a:p>
          <a:p>
            <a:pPr algn="ctr">
              <a:spcAft>
                <a:spcPts val="1200"/>
              </a:spcAft>
            </a:pPr>
            <a:r>
              <a:rPr lang="en-US" spc="600">
                <a:solidFill>
                  <a:schemeClr val="bg1"/>
                </a:solidFill>
              </a:rPr>
              <a:t>HUMILITY</a:t>
            </a:r>
          </a:p>
          <a:p>
            <a:pPr algn="ctr">
              <a:spcAft>
                <a:spcPts val="1200"/>
              </a:spcAft>
            </a:pPr>
            <a:r>
              <a:rPr lang="en-US" spc="600">
                <a:solidFill>
                  <a:schemeClr val="bg1"/>
                </a:solidFill>
              </a:rPr>
              <a:t>CURIOSITY</a:t>
            </a:r>
          </a:p>
          <a:p>
            <a:pPr algn="ctr">
              <a:spcAft>
                <a:spcPts val="1200"/>
              </a:spcAft>
            </a:pPr>
            <a:r>
              <a:rPr lang="en-US" spc="600">
                <a:solidFill>
                  <a:schemeClr val="bg1"/>
                </a:solidFill>
              </a:rPr>
              <a:t>COURAGE</a:t>
            </a:r>
          </a:p>
        </p:txBody>
      </p:sp>
      <p:sp>
        <p:nvSpPr>
          <p:cNvPr id="18" name="Rectangle 17">
            <a:extLst>
              <a:ext uri="{FF2B5EF4-FFF2-40B4-BE49-F238E27FC236}">
                <a16:creationId xmlns:a16="http://schemas.microsoft.com/office/drawing/2014/main" id="{AC79E58B-23BE-4E69-849E-7C6D0517E8DA}"/>
              </a:ext>
            </a:extLst>
          </p:cNvPr>
          <p:cNvSpPr/>
          <p:nvPr userDrawn="1"/>
        </p:nvSpPr>
        <p:spPr>
          <a:xfrm>
            <a:off x="481263" y="800826"/>
            <a:ext cx="3537175" cy="2387253"/>
          </a:xfrm>
          <a:prstGeom prst="rect">
            <a:avLst/>
          </a:prstGeom>
          <a:solidFill>
            <a:srgbClr val="000000">
              <a:alpha val="25098"/>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1200"/>
              </a:spcAft>
            </a:pPr>
            <a:r>
              <a:rPr lang="en-US" sz="3200" spc="300">
                <a:solidFill>
                  <a:schemeClr val="bg1"/>
                </a:solidFill>
              </a:rPr>
              <a:t>TEAM ND </a:t>
            </a:r>
          </a:p>
          <a:p>
            <a:pPr algn="ctr">
              <a:spcAft>
                <a:spcPts val="1200"/>
              </a:spcAft>
            </a:pPr>
            <a:r>
              <a:rPr lang="en-US" sz="3200" spc="300">
                <a:solidFill>
                  <a:schemeClr val="bg1"/>
                </a:solidFill>
              </a:rPr>
              <a:t>VALUES</a:t>
            </a:r>
          </a:p>
        </p:txBody>
      </p:sp>
    </p:spTree>
    <p:extLst>
      <p:ext uri="{BB962C8B-B14F-4D97-AF65-F5344CB8AC3E}">
        <p14:creationId xmlns:p14="http://schemas.microsoft.com/office/powerpoint/2010/main" val="3795374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titude">
    <p:spTree>
      <p:nvGrpSpPr>
        <p:cNvPr id="1" name=""/>
        <p:cNvGrpSpPr/>
        <p:nvPr/>
      </p:nvGrpSpPr>
      <p:grpSpPr>
        <a:xfrm>
          <a:off x="0" y="0"/>
          <a:ext cx="0" cy="0"/>
          <a:chOff x="0" y="0"/>
          <a:chExt cx="0" cy="0"/>
        </a:xfrm>
      </p:grpSpPr>
      <p:pic>
        <p:nvPicPr>
          <p:cNvPr id="3" name="Picture 2" descr="A person standing in front of a mountain&#10;&#10;Description generated with very high confidence">
            <a:extLst>
              <a:ext uri="{FF2B5EF4-FFF2-40B4-BE49-F238E27FC236}">
                <a16:creationId xmlns:a16="http://schemas.microsoft.com/office/drawing/2014/main" id="{7E2C25B7-2F5D-4F6D-97DC-DC094CF967B4}"/>
              </a:ext>
            </a:extLst>
          </p:cNvPr>
          <p:cNvPicPr>
            <a:picLocks noChangeAspect="1"/>
          </p:cNvPicPr>
          <p:nvPr userDrawn="1"/>
        </p:nvPicPr>
        <p:blipFill rotWithShape="1">
          <a:blip r:embed="rId2"/>
          <a:srcRect l="16996" t="725" r="14756" b="2918"/>
          <a:stretch/>
        </p:blipFill>
        <p:spPr>
          <a:xfrm>
            <a:off x="0" y="0"/>
            <a:ext cx="12192000" cy="7377293"/>
          </a:xfrm>
          <a:prstGeom prst="rect">
            <a:avLst/>
          </a:prstGeom>
        </p:spPr>
      </p:pic>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
        <p:nvSpPr>
          <p:cNvPr id="6" name="TextBox 5">
            <a:extLst>
              <a:ext uri="{FF2B5EF4-FFF2-40B4-BE49-F238E27FC236}">
                <a16:creationId xmlns:a16="http://schemas.microsoft.com/office/drawing/2014/main" id="{AA967933-D5A3-4F1C-9F68-9F8DAC0FF161}"/>
              </a:ext>
            </a:extLst>
          </p:cNvPr>
          <p:cNvSpPr txBox="1"/>
          <p:nvPr userDrawn="1"/>
        </p:nvSpPr>
        <p:spPr>
          <a:xfrm>
            <a:off x="367971" y="597498"/>
            <a:ext cx="4783452" cy="1015663"/>
          </a:xfrm>
          <a:prstGeom prst="rect">
            <a:avLst/>
          </a:prstGeom>
          <a:noFill/>
        </p:spPr>
        <p:txBody>
          <a:bodyPr wrap="square" rtlCol="0">
            <a:spAutoFit/>
          </a:bodyPr>
          <a:lstStyle/>
          <a:p>
            <a:r>
              <a:rPr lang="en-US" sz="6000" cap="none" spc="600">
                <a:solidFill>
                  <a:schemeClr val="bg1"/>
                </a:solidFill>
              </a:rPr>
              <a:t>GRATITUDE</a:t>
            </a:r>
            <a:endParaRPr lang="en-US" sz="6000"/>
          </a:p>
        </p:txBody>
      </p:sp>
    </p:spTree>
    <p:extLst>
      <p:ext uri="{BB962C8B-B14F-4D97-AF65-F5344CB8AC3E}">
        <p14:creationId xmlns:p14="http://schemas.microsoft.com/office/powerpoint/2010/main" val="4272754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riosity">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pic>
        <p:nvPicPr>
          <p:cNvPr id="3" name="Picture 2" descr="A sunset in the background&#10;&#10;Description generated with high confidence">
            <a:extLst>
              <a:ext uri="{FF2B5EF4-FFF2-40B4-BE49-F238E27FC236}">
                <a16:creationId xmlns:a16="http://schemas.microsoft.com/office/drawing/2014/main" id="{2CDE73DB-CAF8-4B01-9672-501D8BC87D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473" r="20267"/>
          <a:stretch/>
        </p:blipFill>
        <p:spPr>
          <a:xfrm>
            <a:off x="0" y="0"/>
            <a:ext cx="12192000" cy="6858000"/>
          </a:xfrm>
          <a:prstGeom prst="rect">
            <a:avLst/>
          </a:prstGeom>
        </p:spPr>
      </p:pic>
      <p:sp>
        <p:nvSpPr>
          <p:cNvPr id="6" name="TextBox 5">
            <a:extLst>
              <a:ext uri="{FF2B5EF4-FFF2-40B4-BE49-F238E27FC236}">
                <a16:creationId xmlns:a16="http://schemas.microsoft.com/office/drawing/2014/main" id="{2EC474C8-2E69-44E1-AC5C-677576556D0A}"/>
              </a:ext>
            </a:extLst>
          </p:cNvPr>
          <p:cNvSpPr txBox="1"/>
          <p:nvPr userDrawn="1"/>
        </p:nvSpPr>
        <p:spPr>
          <a:xfrm>
            <a:off x="403702" y="500173"/>
            <a:ext cx="4584757" cy="1015663"/>
          </a:xfrm>
          <a:prstGeom prst="rect">
            <a:avLst/>
          </a:prstGeom>
          <a:noFill/>
        </p:spPr>
        <p:txBody>
          <a:bodyPr wrap="square" rtlCol="0">
            <a:spAutoFit/>
          </a:bodyPr>
          <a:lstStyle/>
          <a:p>
            <a:r>
              <a:rPr lang="en-US" sz="6000" spc="600">
                <a:solidFill>
                  <a:schemeClr val="bg1"/>
                </a:solidFill>
              </a:rPr>
              <a:t>CURIOSITY</a:t>
            </a:r>
            <a:endParaRPr lang="en-US" sz="6000"/>
          </a:p>
        </p:txBody>
      </p:sp>
    </p:spTree>
    <p:extLst>
      <p:ext uri="{BB962C8B-B14F-4D97-AF65-F5344CB8AC3E}">
        <p14:creationId xmlns:p14="http://schemas.microsoft.com/office/powerpoint/2010/main" val="536210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ur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6DF1F3-3EAF-4A0D-9C45-A3A04199B90F}"/>
              </a:ext>
            </a:extLst>
          </p:cNvPr>
          <p:cNvSpPr>
            <a:spLocks noGrp="1"/>
          </p:cNvSpPr>
          <p:nvPr>
            <p:ph type="sldNum" sz="quarter" idx="10"/>
          </p:nvPr>
        </p:nvSpPr>
        <p:spPr/>
        <p:txBody>
          <a:bodyPr/>
          <a:lstStyle/>
          <a:p>
            <a:fld id="{7687E6BC-85EC-4CFF-AC55-A569854BA59B}" type="slidenum">
              <a:rPr lang="en-US" smtClean="0"/>
              <a:pPr/>
              <a:t>‹#›</a:t>
            </a:fld>
            <a:endParaRPr lang="en-US"/>
          </a:p>
        </p:txBody>
      </p:sp>
      <p:pic>
        <p:nvPicPr>
          <p:cNvPr id="4" name="Picture 3" descr="A picture containing tree, outdoor, person, snowmobile&#10;&#10;Description generated with very high confidence">
            <a:extLst>
              <a:ext uri="{FF2B5EF4-FFF2-40B4-BE49-F238E27FC236}">
                <a16:creationId xmlns:a16="http://schemas.microsoft.com/office/drawing/2014/main" id="{C6DADC7E-3A4B-44BE-8DD1-05998D683C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176"/>
          <a:stretch/>
        </p:blipFill>
        <p:spPr>
          <a:xfrm>
            <a:off x="0" y="0"/>
            <a:ext cx="12192000" cy="7057081"/>
          </a:xfrm>
          <a:prstGeom prst="rect">
            <a:avLst/>
          </a:prstGeom>
        </p:spPr>
      </p:pic>
      <p:sp>
        <p:nvSpPr>
          <p:cNvPr id="6" name="TextBox 5">
            <a:extLst>
              <a:ext uri="{FF2B5EF4-FFF2-40B4-BE49-F238E27FC236}">
                <a16:creationId xmlns:a16="http://schemas.microsoft.com/office/drawing/2014/main" id="{0ED5218A-3957-4E41-A620-A5875809EB82}"/>
              </a:ext>
            </a:extLst>
          </p:cNvPr>
          <p:cNvSpPr txBox="1"/>
          <p:nvPr userDrawn="1"/>
        </p:nvSpPr>
        <p:spPr>
          <a:xfrm>
            <a:off x="7843345" y="5565290"/>
            <a:ext cx="4277710" cy="1015663"/>
          </a:xfrm>
          <a:prstGeom prst="rect">
            <a:avLst/>
          </a:prstGeom>
          <a:noFill/>
        </p:spPr>
        <p:txBody>
          <a:bodyPr wrap="square" rtlCol="0">
            <a:spAutoFit/>
          </a:bodyPr>
          <a:lstStyle/>
          <a:p>
            <a:r>
              <a:rPr lang="en-US" sz="6000" spc="600">
                <a:solidFill>
                  <a:schemeClr val="bg1"/>
                </a:solidFill>
              </a:rPr>
              <a:t>COURAGE</a:t>
            </a:r>
            <a:endParaRPr lang="en-US" sz="6000"/>
          </a:p>
        </p:txBody>
      </p:sp>
    </p:spTree>
    <p:extLst>
      <p:ext uri="{BB962C8B-B14F-4D97-AF65-F5344CB8AC3E}">
        <p14:creationId xmlns:p14="http://schemas.microsoft.com/office/powerpoint/2010/main" val="35089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343940" y="365129"/>
            <a:ext cx="11384595" cy="941157"/>
          </a:xfrm>
        </p:spPr>
        <p:txBody>
          <a:bodyPr/>
          <a:lstStyle>
            <a:lvl1pPr>
              <a:defRPr/>
            </a:lvl1pPr>
          </a:lstStyle>
          <a:p>
            <a:r>
              <a:rPr lang="en-US"/>
              <a:t>Enter Title Here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1" y="1409228"/>
            <a:ext cx="11384595" cy="4844180"/>
          </a:xfrm>
        </p:spPr>
        <p:txBody>
          <a:bodyPr/>
          <a:lstStyle>
            <a:lvl2pPr>
              <a:spcAft>
                <a:spcPts val="959"/>
              </a:spcAft>
              <a:defRPr/>
            </a:lvl2pPr>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690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umili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388C38-43C4-4AD0-B39A-3A5637C012A7}"/>
              </a:ext>
            </a:extLst>
          </p:cNvPr>
          <p:cNvSpPr>
            <a:spLocks noGrp="1"/>
          </p:cNvSpPr>
          <p:nvPr>
            <p:ph type="sldNum" sz="quarter" idx="10"/>
          </p:nvPr>
        </p:nvSpPr>
        <p:spPr/>
        <p:txBody>
          <a:bodyPr/>
          <a:lstStyle/>
          <a:p>
            <a:fld id="{7687E6BC-85EC-4CFF-AC55-A569854BA59B}" type="slidenum">
              <a:rPr lang="en-US" smtClean="0"/>
              <a:pPr/>
              <a:t>‹#›</a:t>
            </a:fld>
            <a:endParaRPr lang="en-US"/>
          </a:p>
        </p:txBody>
      </p:sp>
      <p:pic>
        <p:nvPicPr>
          <p:cNvPr id="5" name="Picture 4">
            <a:extLst>
              <a:ext uri="{FF2B5EF4-FFF2-40B4-BE49-F238E27FC236}">
                <a16:creationId xmlns:a16="http://schemas.microsoft.com/office/drawing/2014/main" id="{D8DC3535-D2D1-4BC2-B2D5-9BB989E75F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E60DF8D-2C5A-40C6-95B2-7AC734700743}"/>
              </a:ext>
            </a:extLst>
          </p:cNvPr>
          <p:cNvSpPr txBox="1"/>
          <p:nvPr userDrawn="1"/>
        </p:nvSpPr>
        <p:spPr>
          <a:xfrm>
            <a:off x="7601607" y="5533760"/>
            <a:ext cx="4277710" cy="1015663"/>
          </a:xfrm>
          <a:prstGeom prst="rect">
            <a:avLst/>
          </a:prstGeom>
          <a:noFill/>
        </p:spPr>
        <p:txBody>
          <a:bodyPr wrap="square" rtlCol="0">
            <a:spAutoFit/>
          </a:bodyPr>
          <a:lstStyle/>
          <a:p>
            <a:r>
              <a:rPr lang="en-US" sz="6000" spc="600">
                <a:solidFill>
                  <a:schemeClr val="bg1"/>
                </a:solidFill>
              </a:rPr>
              <a:t>HUMILITY</a:t>
            </a:r>
            <a:endParaRPr lang="en-US" sz="6000"/>
          </a:p>
        </p:txBody>
      </p:sp>
    </p:spTree>
    <p:extLst>
      <p:ext uri="{BB962C8B-B14F-4D97-AF65-F5344CB8AC3E}">
        <p14:creationId xmlns:p14="http://schemas.microsoft.com/office/powerpoint/2010/main" val="2723266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ltural Aspirations">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
        <p:nvSpPr>
          <p:cNvPr id="4" name="TextBox 3">
            <a:extLst>
              <a:ext uri="{FF2B5EF4-FFF2-40B4-BE49-F238E27FC236}">
                <a16:creationId xmlns:a16="http://schemas.microsoft.com/office/drawing/2014/main" id="{B28163CA-0B2F-4714-9622-531BAF7823DC}"/>
              </a:ext>
            </a:extLst>
          </p:cNvPr>
          <p:cNvSpPr txBox="1"/>
          <p:nvPr userDrawn="1"/>
        </p:nvSpPr>
        <p:spPr>
          <a:xfrm>
            <a:off x="6799737" y="2505663"/>
            <a:ext cx="4818608" cy="3477875"/>
          </a:xfrm>
          <a:prstGeom prst="rect">
            <a:avLst/>
          </a:prstGeom>
          <a:noFill/>
        </p:spPr>
        <p:txBody>
          <a:bodyPr wrap="square" rtlCol="0">
            <a:spAutoFit/>
          </a:bodyPr>
          <a:lstStyle/>
          <a:p>
            <a:pPr marL="285750" indent="-285750">
              <a:spcAft>
                <a:spcPts val="1800"/>
              </a:spcAft>
              <a:buFont typeface="Wingdings" panose="05000000000000000000" pitchFamily="2" charset="2"/>
              <a:buChar char="§"/>
            </a:pPr>
            <a:r>
              <a:rPr lang="en-US" sz="3200">
                <a:solidFill>
                  <a:schemeClr val="tx2"/>
                </a:solidFill>
              </a:rPr>
              <a:t>Work as One</a:t>
            </a:r>
          </a:p>
          <a:p>
            <a:pPr marL="285750" indent="-285750">
              <a:spcAft>
                <a:spcPts val="1800"/>
              </a:spcAft>
              <a:buFont typeface="Wingdings" panose="05000000000000000000" pitchFamily="2" charset="2"/>
              <a:buChar char="§"/>
            </a:pPr>
            <a:r>
              <a:rPr lang="en-US" sz="3200">
                <a:solidFill>
                  <a:schemeClr val="tx2"/>
                </a:solidFill>
              </a:rPr>
              <a:t>Citizen Focused</a:t>
            </a:r>
          </a:p>
          <a:p>
            <a:pPr marL="285750" indent="-285750">
              <a:spcAft>
                <a:spcPts val="1800"/>
              </a:spcAft>
              <a:buFont typeface="Wingdings" panose="05000000000000000000" pitchFamily="2" charset="2"/>
              <a:buChar char="§"/>
            </a:pPr>
            <a:r>
              <a:rPr lang="en-US" sz="3200">
                <a:solidFill>
                  <a:schemeClr val="tx2"/>
                </a:solidFill>
              </a:rPr>
              <a:t>Growth Mindset</a:t>
            </a:r>
          </a:p>
          <a:p>
            <a:pPr marL="285750" indent="-285750">
              <a:spcAft>
                <a:spcPts val="1800"/>
              </a:spcAft>
              <a:buFont typeface="Wingdings" panose="05000000000000000000" pitchFamily="2" charset="2"/>
              <a:buChar char="§"/>
            </a:pPr>
            <a:r>
              <a:rPr lang="en-US" sz="3200">
                <a:solidFill>
                  <a:schemeClr val="tx2"/>
                </a:solidFill>
              </a:rPr>
              <a:t>Make a Difference</a:t>
            </a:r>
          </a:p>
          <a:p>
            <a:pPr marL="285750" indent="-285750">
              <a:spcAft>
                <a:spcPts val="1800"/>
              </a:spcAft>
              <a:buFont typeface="Wingdings" panose="05000000000000000000" pitchFamily="2" charset="2"/>
              <a:buChar char="§"/>
            </a:pPr>
            <a:r>
              <a:rPr lang="en-US" sz="3200">
                <a:solidFill>
                  <a:schemeClr val="tx2"/>
                </a:solidFill>
              </a:rPr>
              <a:t>Leadership Everywhere</a:t>
            </a:r>
          </a:p>
        </p:txBody>
      </p:sp>
      <p:pic>
        <p:nvPicPr>
          <p:cNvPr id="5" name="Picture Placeholder 20" descr="A person sitting at a table&#10;&#10;Description generated with very high confidence">
            <a:extLst>
              <a:ext uri="{FF2B5EF4-FFF2-40B4-BE49-F238E27FC236}">
                <a16:creationId xmlns:a16="http://schemas.microsoft.com/office/drawing/2014/main" id="{BB69FC1B-9AEF-4A3C-A329-3955142005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0334" r="20334"/>
          <a:stretch>
            <a:fillRect/>
          </a:stretch>
        </p:blipFill>
        <p:spPr>
          <a:xfrm>
            <a:off x="0" y="4"/>
            <a:ext cx="6096000" cy="6857999"/>
          </a:xfrm>
          <a:prstGeom prst="rect">
            <a:avLst/>
          </a:prstGeom>
        </p:spPr>
      </p:pic>
      <p:sp>
        <p:nvSpPr>
          <p:cNvPr id="6" name="TextBox 5">
            <a:extLst>
              <a:ext uri="{FF2B5EF4-FFF2-40B4-BE49-F238E27FC236}">
                <a16:creationId xmlns:a16="http://schemas.microsoft.com/office/drawing/2014/main" id="{3E19AC85-3D16-4752-9DC4-9BA28BA14462}"/>
              </a:ext>
            </a:extLst>
          </p:cNvPr>
          <p:cNvSpPr txBox="1"/>
          <p:nvPr userDrawn="1"/>
        </p:nvSpPr>
        <p:spPr>
          <a:xfrm>
            <a:off x="6799737" y="671250"/>
            <a:ext cx="5090839" cy="1446550"/>
          </a:xfrm>
          <a:prstGeom prst="rect">
            <a:avLst/>
          </a:prstGeom>
          <a:noFill/>
        </p:spPr>
        <p:txBody>
          <a:bodyPr wrap="square" rtlCol="0">
            <a:spAutoFit/>
          </a:bodyPr>
          <a:lstStyle/>
          <a:p>
            <a:r>
              <a:rPr lang="en-US" sz="4400">
                <a:solidFill>
                  <a:schemeClr val="tx2"/>
                </a:solidFill>
              </a:rPr>
              <a:t>CULTURAL ASPIRATIONS</a:t>
            </a:r>
          </a:p>
        </p:txBody>
      </p:sp>
    </p:spTree>
    <p:extLst>
      <p:ext uri="{BB962C8B-B14F-4D97-AF65-F5344CB8AC3E}">
        <p14:creationId xmlns:p14="http://schemas.microsoft.com/office/powerpoint/2010/main" val="2638958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343940" y="365129"/>
            <a:ext cx="11384595" cy="941157"/>
          </a:xfrm>
        </p:spPr>
        <p:txBody>
          <a:bodyPr/>
          <a:lstStyle>
            <a:lvl1pPr>
              <a:defRPr/>
            </a:lvl1pPr>
          </a:lstStyle>
          <a:p>
            <a:r>
              <a:rPr lang="en-US"/>
              <a:t>Enter Title Here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2" y="1409228"/>
            <a:ext cx="5470004" cy="4844180"/>
          </a:xfrm>
        </p:spPr>
        <p:txBody>
          <a:bodyPr/>
          <a:lstStyle>
            <a:lvl2pPr>
              <a:spcAft>
                <a:spcPts val="959"/>
              </a:spcAft>
              <a:defRPr/>
            </a:lvl2pPr>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1">
            <a:extLst>
              <a:ext uri="{FF2B5EF4-FFF2-40B4-BE49-F238E27FC236}">
                <a16:creationId xmlns:a16="http://schemas.microsoft.com/office/drawing/2014/main" id="{CE0AE3F5-6982-4A38-8591-8A0B200CFBE4}"/>
              </a:ext>
            </a:extLst>
          </p:cNvPr>
          <p:cNvSpPr>
            <a:spLocks noGrp="1"/>
          </p:cNvSpPr>
          <p:nvPr>
            <p:ph type="body" sz="quarter" idx="17"/>
          </p:nvPr>
        </p:nvSpPr>
        <p:spPr>
          <a:xfrm>
            <a:off x="6096000" y="1409228"/>
            <a:ext cx="5621163" cy="4844180"/>
          </a:xfrm>
        </p:spPr>
        <p:txBody>
          <a:bodyPr/>
          <a:lstStyle>
            <a:lvl2pPr>
              <a:spcAft>
                <a:spcPts val="959"/>
              </a:spcAft>
              <a:defRPr/>
            </a:lvl2pPr>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347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1" y="1764839"/>
            <a:ext cx="3714871"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206037" y="1764839"/>
            <a:ext cx="3711199" cy="4253824"/>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059168" y="1764839"/>
            <a:ext cx="3711199"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F804130C-9D7C-4BF3-BC1B-45592CC644F1}"/>
              </a:ext>
            </a:extLst>
          </p:cNvPr>
          <p:cNvSpPr>
            <a:spLocks noGrp="1"/>
          </p:cNvSpPr>
          <p:nvPr>
            <p:ph type="title" hasCustomPrompt="1"/>
          </p:nvPr>
        </p:nvSpPr>
        <p:spPr>
          <a:xfrm>
            <a:off x="343941" y="365129"/>
            <a:ext cx="11426425" cy="941157"/>
          </a:xfrm>
        </p:spPr>
        <p:txBody>
          <a:bodyPr/>
          <a:lstStyle>
            <a:lvl1pPr>
              <a:defRPr/>
            </a:lvl1pPr>
          </a:lstStyle>
          <a:p>
            <a:r>
              <a:rPr lang="en-US"/>
              <a:t>Enter Title Here</a:t>
            </a:r>
          </a:p>
        </p:txBody>
      </p:sp>
    </p:spTree>
    <p:extLst>
      <p:ext uri="{BB962C8B-B14F-4D97-AF65-F5344CB8AC3E}">
        <p14:creationId xmlns:p14="http://schemas.microsoft.com/office/powerpoint/2010/main" val="701142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343940" y="365129"/>
            <a:ext cx="11384595" cy="941157"/>
          </a:xfrm>
        </p:spPr>
        <p:txBody>
          <a:bodyPr/>
          <a:lstStyle>
            <a:lvl1pPr>
              <a:defRPr>
                <a:solidFill>
                  <a:sysClr val="windowText" lastClr="000000"/>
                </a:solidFill>
              </a:defRPr>
            </a:lvl1pPr>
          </a:lstStyle>
          <a:p>
            <a:r>
              <a:rPr lang="en-US"/>
              <a:t>Enter Title Here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2" y="1409228"/>
            <a:ext cx="5470004" cy="4844180"/>
          </a:xfrm>
        </p:spPr>
        <p:txBody>
          <a:bodyPr/>
          <a:lstStyle>
            <a:lvl1pPr>
              <a:defRPr sz="2000"/>
            </a:lvl1pPr>
            <a:lvl2pPr>
              <a:spcAft>
                <a:spcPts val="959"/>
              </a:spcAft>
              <a:defRPr sz="1800"/>
            </a:lvl2pPr>
            <a:lvl3pPr>
              <a:tabLst>
                <a:tab pos="169629" algn="l"/>
                <a:tab pos="339257" algn="l"/>
              </a:tabLst>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1">
            <a:extLst>
              <a:ext uri="{FF2B5EF4-FFF2-40B4-BE49-F238E27FC236}">
                <a16:creationId xmlns:a16="http://schemas.microsoft.com/office/drawing/2014/main" id="{CE0AE3F5-6982-4A38-8591-8A0B200CFBE4}"/>
              </a:ext>
            </a:extLst>
          </p:cNvPr>
          <p:cNvSpPr>
            <a:spLocks noGrp="1"/>
          </p:cNvSpPr>
          <p:nvPr>
            <p:ph type="body" sz="quarter" idx="17"/>
          </p:nvPr>
        </p:nvSpPr>
        <p:spPr>
          <a:xfrm>
            <a:off x="6096000" y="1409228"/>
            <a:ext cx="5621163" cy="4844180"/>
          </a:xfrm>
        </p:spPr>
        <p:txBody>
          <a:bodyPr/>
          <a:lstStyle>
            <a:lvl1pPr>
              <a:defRPr sz="2000"/>
            </a:lvl1pPr>
            <a:lvl2pPr>
              <a:spcAft>
                <a:spcPts val="959"/>
              </a:spcAft>
              <a:defRPr sz="1800"/>
            </a:lvl2pPr>
            <a:lvl3pPr>
              <a:tabLst>
                <a:tab pos="169629" algn="l"/>
                <a:tab pos="339257" algn="l"/>
              </a:tabLst>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13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246328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941157"/>
          </a:xfrm>
          <a:prstGeom prst="rect">
            <a:avLst/>
          </a:prstGeom>
        </p:spPr>
        <p:txBody>
          <a:bodyPr vert="horz" lIns="91440" tIns="45720" rIns="91440" bIns="45720" rtlCol="0" anchor="b">
            <a:noAutofit/>
          </a:bodyPr>
          <a:lstStyle/>
          <a:p>
            <a:r>
              <a:rPr lang="en-US"/>
              <a:t>Click to edit Text</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580DFBB-0CF9-4978-9C66-E15B9168807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lang="en-US" sz="900" b="1" i="0" cap="all" spc="0" baseline="0" smtClean="0">
                <a:latin typeface="Segoe UI Black" panose="020B0A02040204020203" pitchFamily="34" charset="0"/>
                <a:ea typeface="Segoe UI Black" panose="020B0A02040204020203" pitchFamily="34" charset="0"/>
                <a:cs typeface="Segoe UI Black" panose="020B0A02040204020203" pitchFamily="34" charset="0"/>
              </a:defRPr>
            </a:lvl1pPr>
          </a:lstStyle>
          <a:p>
            <a:fld id="{7687E6BC-85EC-4CFF-AC55-A569854BA59B}" type="slidenum">
              <a:rPr lang="en-US" smtClean="0"/>
              <a:pPr/>
              <a:t>‹#›</a:t>
            </a:fld>
            <a:endParaRPr lang="en-US"/>
          </a:p>
        </p:txBody>
      </p:sp>
    </p:spTree>
    <p:extLst>
      <p:ext uri="{BB962C8B-B14F-4D97-AF65-F5344CB8AC3E}">
        <p14:creationId xmlns:p14="http://schemas.microsoft.com/office/powerpoint/2010/main" val="190908675"/>
      </p:ext>
    </p:extLst>
  </p:cSld>
  <p:clrMap bg1="lt1" tx1="dk1" bg2="lt2" tx2="dk2" accent1="accent1" accent2="accent2" accent3="accent3" accent4="accent4" accent5="accent5" accent6="accent6" hlink="hlink" folHlink="folHlink"/>
  <p:sldLayoutIdLst>
    <p:sldLayoutId id="2147483814" r:id="rId1"/>
    <p:sldLayoutId id="2147483924" r:id="rId2"/>
    <p:sldLayoutId id="2147483919" r:id="rId3"/>
    <p:sldLayoutId id="2147483923" r:id="rId4"/>
    <p:sldLayoutId id="2147483812" r:id="rId5"/>
    <p:sldLayoutId id="2147483799" r:id="rId6"/>
    <p:sldLayoutId id="2147483793" r:id="rId7"/>
    <p:sldLayoutId id="2147483815" r:id="rId8"/>
    <p:sldLayoutId id="2147483770" r:id="rId9"/>
    <p:sldLayoutId id="2147483828" r:id="rId10"/>
    <p:sldLayoutId id="2147483826" r:id="rId11"/>
    <p:sldLayoutId id="2147483827" r:id="rId12"/>
    <p:sldLayoutId id="2147483918" r:id="rId13"/>
    <p:sldLayoutId id="2147483797" r:id="rId14"/>
    <p:sldLayoutId id="2147483922" r:id="rId15"/>
    <p:sldLayoutId id="2147483921" r:id="rId16"/>
    <p:sldLayoutId id="2147483798" r:id="rId17"/>
    <p:sldLayoutId id="2147483816" r:id="rId18"/>
    <p:sldLayoutId id="2147483818" r:id="rId19"/>
    <p:sldLayoutId id="2147483817" r:id="rId20"/>
    <p:sldLayoutId id="2147483795" r:id="rId21"/>
    <p:sldLayoutId id="2147483787" r:id="rId22"/>
    <p:sldLayoutId id="2147483712" r:id="rId23"/>
    <p:sldLayoutId id="2147483786" r:id="rId24"/>
    <p:sldLayoutId id="2147483783" r:id="rId25"/>
  </p:sldLayoutIdLst>
  <p:hf sldNum="0" hdr="0" ftr="0" dt="0"/>
  <p:txStyles>
    <p:titleStyle>
      <a:lvl1pPr algn="l" defTabSz="914423" rtl="0" eaLnBrk="1" latinLnBrk="0" hangingPunct="1">
        <a:lnSpc>
          <a:spcPct val="90000"/>
        </a:lnSpc>
        <a:spcBef>
          <a:spcPct val="0"/>
        </a:spcBef>
        <a:buNone/>
        <a:defRPr lang="en-US" sz="4400" b="0" i="0" kern="1200" cap="all" spc="50" baseline="0"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defRPr>
      </a:lvl1pPr>
    </p:titleStyle>
    <p:body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18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94115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580DFBB-0CF9-4978-9C66-E15B9168807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lang="en-US" sz="900" b="1" i="0" cap="all" spc="0" baseline="0" smtClean="0">
                <a:latin typeface="Segoe UI Black" panose="020B0A02040204020203" pitchFamily="34" charset="0"/>
                <a:ea typeface="Segoe UI Black" panose="020B0A02040204020203" pitchFamily="34" charset="0"/>
                <a:cs typeface="Segoe UI Black" panose="020B0A02040204020203" pitchFamily="34" charset="0"/>
              </a:defRPr>
            </a:lvl1pPr>
          </a:lstStyle>
          <a:p>
            <a:fld id="{7687E6BC-85EC-4CFF-AC55-A569854BA59B}" type="slidenum">
              <a:rPr lang="en-US" smtClean="0"/>
              <a:pPr/>
              <a:t>‹#›</a:t>
            </a:fld>
            <a:endParaRPr lang="en-US"/>
          </a:p>
        </p:txBody>
      </p:sp>
    </p:spTree>
    <p:extLst>
      <p:ext uri="{BB962C8B-B14F-4D97-AF65-F5344CB8AC3E}">
        <p14:creationId xmlns:p14="http://schemas.microsoft.com/office/powerpoint/2010/main" val="3571980228"/>
      </p:ext>
    </p:extLst>
  </p:cSld>
  <p:clrMap bg1="lt1" tx1="dk1" bg2="lt2" tx2="dk2" accent1="accent1" accent2="accent2" accent3="accent3" accent4="accent4" accent5="accent5" accent6="accent6" hlink="hlink" folHlink="folHlink"/>
  <p:sldLayoutIdLst>
    <p:sldLayoutId id="2147483887" r:id="rId1"/>
    <p:sldLayoutId id="2147483892" r:id="rId2"/>
    <p:sldLayoutId id="2147483896" r:id="rId3"/>
    <p:sldLayoutId id="2147483913" r:id="rId4"/>
    <p:sldLayoutId id="2147483916" r:id="rId5"/>
    <p:sldLayoutId id="2147483917" r:id="rId6"/>
    <p:sldLayoutId id="2147483898" r:id="rId7"/>
    <p:sldLayoutId id="2147483899" r:id="rId8"/>
    <p:sldLayoutId id="2147483901" r:id="rId9"/>
    <p:sldLayoutId id="2147483902" r:id="rId10"/>
    <p:sldLayoutId id="2147483903" r:id="rId11"/>
    <p:sldLayoutId id="2147483904" r:id="rId12"/>
    <p:sldLayoutId id="2147483906" r:id="rId13"/>
    <p:sldLayoutId id="2147483907" r:id="rId14"/>
    <p:sldLayoutId id="2147483908" r:id="rId15"/>
    <p:sldLayoutId id="2147483909" r:id="rId16"/>
    <p:sldLayoutId id="2147483910" r:id="rId17"/>
    <p:sldLayoutId id="2147483911" r:id="rId18"/>
    <p:sldLayoutId id="2147483912" r:id="rId19"/>
  </p:sldLayoutIdLst>
  <p:hf sldNum="0" hdr="0" ftr="0" dt="0"/>
  <p:txStyles>
    <p:titleStyle>
      <a:lvl1pPr algn="l" defTabSz="914423" rtl="0" eaLnBrk="1" latinLnBrk="0" hangingPunct="1">
        <a:lnSpc>
          <a:spcPct val="90000"/>
        </a:lnSpc>
        <a:spcBef>
          <a:spcPct val="0"/>
        </a:spcBef>
        <a:buNone/>
        <a:defRPr lang="en-US" sz="4400" b="0" i="0" kern="1200" cap="all" spc="50" baseline="0"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defRPr>
      </a:lvl1pPr>
    </p:titleStyle>
    <p:body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18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80DFBB-0CF9-4978-9C66-E15B9168807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lang="en-US" sz="900" b="1" i="0" cap="all" spc="0" baseline="0" smtClean="0">
                <a:latin typeface="Segoe UI Black" panose="020B0A02040204020203" pitchFamily="34" charset="0"/>
                <a:ea typeface="Segoe UI Black" panose="020B0A02040204020203" pitchFamily="34" charset="0"/>
                <a:cs typeface="Segoe UI Black" panose="020B0A02040204020203" pitchFamily="34" charset="0"/>
              </a:defRPr>
            </a:lvl1pPr>
          </a:lstStyle>
          <a:p>
            <a:fld id="{7687E6BC-85EC-4CFF-AC55-A569854BA59B}" type="slidenum">
              <a:rPr lang="en-US" smtClean="0"/>
              <a:pPr/>
              <a:t>‹#›</a:t>
            </a:fld>
            <a:endParaRPr lang="en-US"/>
          </a:p>
        </p:txBody>
      </p:sp>
    </p:spTree>
    <p:extLst>
      <p:ext uri="{BB962C8B-B14F-4D97-AF65-F5344CB8AC3E}">
        <p14:creationId xmlns:p14="http://schemas.microsoft.com/office/powerpoint/2010/main" val="307625449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Lst>
  <p:hf sldNum="0" hdr="0" ftr="0" dt="0"/>
  <p:txStyles>
    <p:titleStyle>
      <a:lvl1pPr algn="l" defTabSz="914423" rtl="0" eaLnBrk="1" latinLnBrk="0" hangingPunct="1">
        <a:lnSpc>
          <a:spcPct val="90000"/>
        </a:lnSpc>
        <a:spcBef>
          <a:spcPct val="0"/>
        </a:spcBef>
        <a:buNone/>
        <a:defRPr lang="en-US" sz="4400" b="0" i="0" kern="1200" cap="all" spc="50" baseline="0"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defRPr>
      </a:lvl1pPr>
    </p:titleStyle>
    <p:body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18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hyperlink" Target="https://www.congress.gov/bill/117th-congress/house-bill/1319"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hyperlink" Target="https://home.treasury.gov/policy-issues/coronavirus/assistance-for-state-local-and-tribal-governments/capital-projects-fund" TargetMode="Externa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hyperlink" Target="https://www.fcc.gov/BroadbandData" TargetMode="External"/><Relationship Id="rId10" Type="http://schemas.openxmlformats.org/officeDocument/2006/relationships/image" Target="../media/image25.png"/><Relationship Id="rId4" Type="http://schemas.openxmlformats.org/officeDocument/2006/relationships/hyperlink" Target="https://www.fcc.gov/document/fcc-announces-inaugural-broadband-data-collection-filing-dates" TargetMode="Externa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hyperlink" Target="https://home.treasury.gov/system/files/136/CPF-Reporting-Guidance-for-States.pdf"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home.treasury.gov/system/files/136/Coronavirus-Capital-Projects-Fund-FAQs_FINAL.pdf" TargetMode="External"/><Relationship Id="rId5" Type="http://schemas.openxmlformats.org/officeDocument/2006/relationships/hyperlink" Target="https://home.treasury.gov/system/files/136/Capital-Projects-Fund-Guidance-States-Territories-and-Freely-Associated-States.pdf" TargetMode="External"/><Relationship Id="rId4" Type="http://schemas.openxmlformats.org/officeDocument/2006/relationships/hyperlink" Target="https://www.congress.gov/bill/117th-congress/house-bill/1319"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F5831F-64EC-4B8F-A6EC-9C6A534D442F}"/>
              </a:ext>
            </a:extLst>
          </p:cNvPr>
          <p:cNvSpPr txBox="1"/>
          <p:nvPr/>
        </p:nvSpPr>
        <p:spPr>
          <a:xfrm>
            <a:off x="394447" y="4948518"/>
            <a:ext cx="9176423" cy="1569660"/>
          </a:xfrm>
          <a:prstGeom prst="rect">
            <a:avLst/>
          </a:prstGeom>
          <a:noFill/>
        </p:spPr>
        <p:txBody>
          <a:bodyPr wrap="none" rtlCol="0">
            <a:spAutoFit/>
          </a:bodyPr>
          <a:lstStyle/>
          <a:p>
            <a:r>
              <a:rPr lang="en-US" sz="2400"/>
              <a:t>ND Broadband Grant Program Information and Proposed Structure</a:t>
            </a:r>
          </a:p>
          <a:p>
            <a:r>
              <a:rPr lang="en-US" sz="2400"/>
              <a:t>ARPA – Capital Projects Fund</a:t>
            </a:r>
          </a:p>
          <a:p>
            <a:r>
              <a:rPr lang="en-US" sz="2400"/>
              <a:t>Connecting North Dakota Communities</a:t>
            </a:r>
          </a:p>
          <a:p>
            <a:r>
              <a:rPr lang="en-US" sz="2400"/>
              <a:t>June 2022</a:t>
            </a:r>
          </a:p>
        </p:txBody>
      </p:sp>
      <p:pic>
        <p:nvPicPr>
          <p:cNvPr id="3" name="Welcome">
            <a:hlinkClick r:id="" action="ppaction://media"/>
            <a:extLst>
              <a:ext uri="{FF2B5EF4-FFF2-40B4-BE49-F238E27FC236}">
                <a16:creationId xmlns:a16="http://schemas.microsoft.com/office/drawing/2014/main" id="{93C147DA-3BA2-4B23-BFD3-7D9F01C828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6070" y="5733348"/>
            <a:ext cx="609600" cy="609600"/>
          </a:xfrm>
          <a:prstGeom prst="rect">
            <a:avLst/>
          </a:prstGeom>
        </p:spPr>
      </p:pic>
    </p:spTree>
    <p:extLst>
      <p:ext uri="{BB962C8B-B14F-4D97-AF65-F5344CB8AC3E}">
        <p14:creationId xmlns:p14="http://schemas.microsoft.com/office/powerpoint/2010/main" val="436874287"/>
      </p:ext>
    </p:extLst>
  </p:cSld>
  <p:clrMapOvr>
    <a:masterClrMapping/>
  </p:clrMapOvr>
  <mc:AlternateContent xmlns:mc="http://schemas.openxmlformats.org/markup-compatibility/2006" xmlns:p14="http://schemas.microsoft.com/office/powerpoint/2010/main">
    <mc:Choice Requires="p14">
      <p:transition spd="slow" p14:dur="2000" advTm="66813"/>
    </mc:Choice>
    <mc:Fallback xmlns="">
      <p:transition spd="slow" advTm="6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a:xfrm>
            <a:off x="207460" y="5109882"/>
            <a:ext cx="8745471" cy="824574"/>
          </a:xfrm>
        </p:spPr>
        <p:txBody>
          <a:bodyPr/>
          <a:lstStyle/>
          <a:p>
            <a:r>
              <a:rPr lang="en-US"/>
              <a:t>Application Process</a:t>
            </a:r>
          </a:p>
        </p:txBody>
      </p:sp>
      <p:sp>
        <p:nvSpPr>
          <p:cNvPr id="7" name="Text Placeholder 3">
            <a:extLst>
              <a:ext uri="{FF2B5EF4-FFF2-40B4-BE49-F238E27FC236}">
                <a16:creationId xmlns:a16="http://schemas.microsoft.com/office/drawing/2014/main" id="{F3B8A9CB-46C6-468A-8A6B-EA373AA56BC7}"/>
              </a:ext>
            </a:extLst>
          </p:cNvPr>
          <p:cNvSpPr>
            <a:spLocks noGrp="1"/>
          </p:cNvSpPr>
          <p:nvPr>
            <p:ph type="body" sz="quarter" idx="16"/>
          </p:nvPr>
        </p:nvSpPr>
        <p:spPr>
          <a:xfrm>
            <a:off x="210206" y="5993044"/>
            <a:ext cx="8745469" cy="766202"/>
          </a:xfrm>
        </p:spPr>
        <p:txBody>
          <a:bodyPr/>
          <a:lstStyle/>
          <a:p>
            <a:r>
              <a:rPr lang="en-US" err="1"/>
              <a:t>WebGrants</a:t>
            </a:r>
            <a:endParaRPr lang="en-US"/>
          </a:p>
        </p:txBody>
      </p:sp>
      <p:sp>
        <p:nvSpPr>
          <p:cNvPr id="8" name="TextBox 7">
            <a:extLst>
              <a:ext uri="{FF2B5EF4-FFF2-40B4-BE49-F238E27FC236}">
                <a16:creationId xmlns:a16="http://schemas.microsoft.com/office/drawing/2014/main" id="{49976C22-362B-496F-B256-86AD4A30B972}"/>
              </a:ext>
            </a:extLst>
          </p:cNvPr>
          <p:cNvSpPr txBox="1"/>
          <p:nvPr/>
        </p:nvSpPr>
        <p:spPr>
          <a:xfrm>
            <a:off x="210208" y="368998"/>
            <a:ext cx="5724428" cy="4339650"/>
          </a:xfrm>
          <a:prstGeom prst="rect">
            <a:avLst/>
          </a:prstGeom>
          <a:noFill/>
        </p:spPr>
        <p:txBody>
          <a:bodyPr wrap="square" rtlCol="0">
            <a:spAutoFit/>
          </a:bodyPr>
          <a:lstStyle/>
          <a:p>
            <a:pPr>
              <a:spcAft>
                <a:spcPts val="600"/>
              </a:spcAft>
            </a:pPr>
            <a:r>
              <a:rPr lang="en-US" sz="2000" u="sng"/>
              <a:t>Application Process</a:t>
            </a:r>
          </a:p>
          <a:p>
            <a:pPr marL="285750" indent="-285750">
              <a:spcAft>
                <a:spcPts val="600"/>
              </a:spcAft>
              <a:buFont typeface="Arial" panose="020B0604020202020204" pitchFamily="34" charset="0"/>
              <a:buChar char="•"/>
            </a:pPr>
            <a:r>
              <a:rPr lang="en-US" sz="1200"/>
              <a:t>NDIT will be using a software package to manage the grant process from application to program closure.</a:t>
            </a:r>
          </a:p>
          <a:p>
            <a:pPr marL="285750" indent="-285750">
              <a:spcAft>
                <a:spcPts val="600"/>
              </a:spcAft>
              <a:buFont typeface="Arial" panose="020B0604020202020204" pitchFamily="34" charset="0"/>
              <a:buChar char="•"/>
            </a:pPr>
            <a:r>
              <a:rPr lang="en-US" sz="1200"/>
              <a:t>SW is integrated with PeopleSoft and will be used to manage financials, payments, and reporting.</a:t>
            </a:r>
          </a:p>
          <a:p>
            <a:pPr marL="285750" indent="-285750">
              <a:spcAft>
                <a:spcPts val="600"/>
              </a:spcAft>
              <a:buFont typeface="Arial" panose="020B0604020202020204" pitchFamily="34" charset="0"/>
              <a:buChar char="•"/>
            </a:pPr>
            <a:r>
              <a:rPr lang="en-US" sz="1200"/>
              <a:t>Grants will be paid out as follows:</a:t>
            </a:r>
          </a:p>
          <a:p>
            <a:pPr marL="742928" lvl="1" indent="-285750">
              <a:spcAft>
                <a:spcPts val="600"/>
              </a:spcAft>
              <a:buFont typeface="Arial" panose="020B0604020202020204" pitchFamily="34" charset="0"/>
              <a:buChar char="•"/>
            </a:pPr>
            <a:r>
              <a:rPr lang="en-US" sz="1200"/>
              <a:t>The first 20% of the project costs can be identified and requested upon grant award and signed contract with expectation that work begins immediately. A detailed project plan will be required for the payment of the 20%.</a:t>
            </a:r>
          </a:p>
          <a:p>
            <a:pPr marL="742928" lvl="1" indent="-285750">
              <a:spcAft>
                <a:spcPts val="600"/>
              </a:spcAft>
              <a:buFont typeface="Arial" panose="020B0604020202020204" pitchFamily="34" charset="0"/>
              <a:buChar char="•"/>
            </a:pPr>
            <a:r>
              <a:rPr lang="en-US" sz="1200"/>
              <a:t>Grantee will file reimbursement requests monthly as capital expenses are incurred and will be “paid” from the 20% upfront amount first</a:t>
            </a:r>
          </a:p>
          <a:p>
            <a:pPr marL="742928" lvl="1" indent="-285750">
              <a:spcAft>
                <a:spcPts val="600"/>
              </a:spcAft>
              <a:buFont typeface="Arial" panose="020B0604020202020204" pitchFamily="34" charset="0"/>
              <a:buChar char="•"/>
            </a:pPr>
            <a:r>
              <a:rPr lang="en-US" sz="1200"/>
              <a:t>Grantee will file reimbursements monthly and will be paid a maximum of an additional 70% of the grant total based on expenses and milestone completion.</a:t>
            </a:r>
          </a:p>
          <a:p>
            <a:pPr marL="742928" lvl="1" indent="-285750">
              <a:spcAft>
                <a:spcPts val="600"/>
              </a:spcAft>
              <a:buFont typeface="Arial" panose="020B0604020202020204" pitchFamily="34" charset="0"/>
              <a:buChar char="•"/>
            </a:pPr>
            <a:r>
              <a:rPr lang="en-US" sz="1200"/>
              <a:t>The remaining 10% of the grant total will be paid to the grantee when the project is completed (RFS) if those funds have been requested for reimbursement</a:t>
            </a:r>
          </a:p>
          <a:p>
            <a:pPr marL="285750" indent="-285750">
              <a:spcAft>
                <a:spcPts val="600"/>
              </a:spcAft>
              <a:buFont typeface="Arial" panose="020B0604020202020204" pitchFamily="34" charset="0"/>
              <a:buChar char="•"/>
            </a:pPr>
            <a:r>
              <a:rPr lang="en-US" sz="1200"/>
              <a:t>Reimbursements can be requested on CAPEX items beginning 04/01/2022</a:t>
            </a:r>
            <a:endParaRPr lang="en-US" sz="1400"/>
          </a:p>
        </p:txBody>
      </p:sp>
      <p:sp>
        <p:nvSpPr>
          <p:cNvPr id="6" name="TextBox 5">
            <a:extLst>
              <a:ext uri="{FF2B5EF4-FFF2-40B4-BE49-F238E27FC236}">
                <a16:creationId xmlns:a16="http://schemas.microsoft.com/office/drawing/2014/main" id="{22E5FD6E-936E-459B-BE5D-3191D92B4A51}"/>
              </a:ext>
            </a:extLst>
          </p:cNvPr>
          <p:cNvSpPr txBox="1"/>
          <p:nvPr/>
        </p:nvSpPr>
        <p:spPr>
          <a:xfrm>
            <a:off x="6257365" y="377240"/>
            <a:ext cx="5724428" cy="1107996"/>
          </a:xfrm>
          <a:prstGeom prst="rect">
            <a:avLst/>
          </a:prstGeom>
          <a:noFill/>
        </p:spPr>
        <p:txBody>
          <a:bodyPr wrap="square" rtlCol="0">
            <a:spAutoFit/>
          </a:bodyPr>
          <a:lstStyle/>
          <a:p>
            <a:pPr>
              <a:spcAft>
                <a:spcPts val="600"/>
              </a:spcAft>
            </a:pPr>
            <a:r>
              <a:rPr lang="en-US" sz="2000" u="sng" err="1"/>
              <a:t>WebGrants</a:t>
            </a:r>
            <a:endParaRPr lang="en-US" sz="2000" u="sng"/>
          </a:p>
          <a:p>
            <a:pPr marL="285750" indent="-285750">
              <a:spcAft>
                <a:spcPts val="600"/>
              </a:spcAft>
              <a:buFont typeface="Arial" panose="020B0604020202020204" pitchFamily="34" charset="0"/>
              <a:buChar char="•"/>
            </a:pPr>
            <a:endParaRPr lang="en-US" u="sng"/>
          </a:p>
          <a:p>
            <a:pPr marL="285750" indent="-285750">
              <a:spcAft>
                <a:spcPts val="600"/>
              </a:spcAft>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BE65C4D4-8FD0-4C64-917C-1F5E0B50E338}"/>
              </a:ext>
            </a:extLst>
          </p:cNvPr>
          <p:cNvPicPr>
            <a:picLocks noChangeAspect="1"/>
          </p:cNvPicPr>
          <p:nvPr/>
        </p:nvPicPr>
        <p:blipFill>
          <a:blip r:embed="rId4"/>
          <a:stretch>
            <a:fillRect/>
          </a:stretch>
        </p:blipFill>
        <p:spPr>
          <a:xfrm>
            <a:off x="6893857" y="804148"/>
            <a:ext cx="3442447" cy="2064132"/>
          </a:xfrm>
          <a:prstGeom prst="rect">
            <a:avLst/>
          </a:prstGeom>
        </p:spPr>
      </p:pic>
      <p:pic>
        <p:nvPicPr>
          <p:cNvPr id="10" name="Picture 9">
            <a:extLst>
              <a:ext uri="{FF2B5EF4-FFF2-40B4-BE49-F238E27FC236}">
                <a16:creationId xmlns:a16="http://schemas.microsoft.com/office/drawing/2014/main" id="{EA19A119-F987-4032-89C6-2C333F06D191}"/>
              </a:ext>
            </a:extLst>
          </p:cNvPr>
          <p:cNvPicPr>
            <a:picLocks noChangeAspect="1"/>
          </p:cNvPicPr>
          <p:nvPr/>
        </p:nvPicPr>
        <p:blipFill>
          <a:blip r:embed="rId5"/>
          <a:stretch>
            <a:fillRect/>
          </a:stretch>
        </p:blipFill>
        <p:spPr>
          <a:xfrm>
            <a:off x="6893856" y="2958031"/>
            <a:ext cx="3442447" cy="2003813"/>
          </a:xfrm>
          <a:prstGeom prst="rect">
            <a:avLst/>
          </a:prstGeom>
        </p:spPr>
      </p:pic>
      <p:pic>
        <p:nvPicPr>
          <p:cNvPr id="2" name="CPF Financial">
            <a:hlinkClick r:id="" action="ppaction://media"/>
            <a:extLst>
              <a:ext uri="{FF2B5EF4-FFF2-40B4-BE49-F238E27FC236}">
                <a16:creationId xmlns:a16="http://schemas.microsoft.com/office/drawing/2014/main" id="{722D6854-F149-4821-8643-9693ECDB05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0875" y="5522169"/>
            <a:ext cx="609600" cy="609600"/>
          </a:xfrm>
          <a:prstGeom prst="rect">
            <a:avLst/>
          </a:prstGeom>
        </p:spPr>
      </p:pic>
    </p:spTree>
    <p:extLst>
      <p:ext uri="{BB962C8B-B14F-4D97-AF65-F5344CB8AC3E}">
        <p14:creationId xmlns:p14="http://schemas.microsoft.com/office/powerpoint/2010/main" val="3294376166"/>
      </p:ext>
    </p:extLst>
  </p:cSld>
  <p:clrMapOvr>
    <a:masterClrMapping/>
  </p:clrMapOvr>
  <mc:AlternateContent xmlns:mc="http://schemas.openxmlformats.org/markup-compatibility/2006" xmlns:p14="http://schemas.microsoft.com/office/powerpoint/2010/main">
    <mc:Choice Requires="p14">
      <p:transition spd="slow" p14:dur="2000" advTm="58305"/>
    </mc:Choice>
    <mc:Fallback xmlns="">
      <p:transition spd="slow" advTm="58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a:xfrm>
            <a:off x="207460" y="5109882"/>
            <a:ext cx="8745471" cy="824574"/>
          </a:xfrm>
        </p:spPr>
        <p:txBody>
          <a:bodyPr/>
          <a:lstStyle/>
          <a:p>
            <a:r>
              <a:rPr lang="en-US"/>
              <a:t>Application Assessment</a:t>
            </a:r>
          </a:p>
        </p:txBody>
      </p:sp>
      <p:sp>
        <p:nvSpPr>
          <p:cNvPr id="7" name="Text Placeholder 3">
            <a:extLst>
              <a:ext uri="{FF2B5EF4-FFF2-40B4-BE49-F238E27FC236}">
                <a16:creationId xmlns:a16="http://schemas.microsoft.com/office/drawing/2014/main" id="{F3B8A9CB-46C6-468A-8A6B-EA373AA56BC7}"/>
              </a:ext>
            </a:extLst>
          </p:cNvPr>
          <p:cNvSpPr>
            <a:spLocks noGrp="1"/>
          </p:cNvSpPr>
          <p:nvPr>
            <p:ph type="body" sz="quarter" idx="16"/>
          </p:nvPr>
        </p:nvSpPr>
        <p:spPr>
          <a:xfrm>
            <a:off x="210206" y="5993044"/>
            <a:ext cx="8745469" cy="766202"/>
          </a:xfrm>
        </p:spPr>
        <p:txBody>
          <a:bodyPr/>
          <a:lstStyle/>
          <a:p>
            <a:r>
              <a:rPr lang="en-US"/>
              <a:t>Scoring</a:t>
            </a:r>
          </a:p>
        </p:txBody>
      </p:sp>
      <p:sp>
        <p:nvSpPr>
          <p:cNvPr id="8" name="TextBox 7">
            <a:extLst>
              <a:ext uri="{FF2B5EF4-FFF2-40B4-BE49-F238E27FC236}">
                <a16:creationId xmlns:a16="http://schemas.microsoft.com/office/drawing/2014/main" id="{49976C22-362B-496F-B256-86AD4A30B972}"/>
              </a:ext>
            </a:extLst>
          </p:cNvPr>
          <p:cNvSpPr txBox="1"/>
          <p:nvPr/>
        </p:nvSpPr>
        <p:spPr>
          <a:xfrm>
            <a:off x="210208" y="368998"/>
            <a:ext cx="5724428"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a:t>Speed Delivered</a:t>
            </a:r>
          </a:p>
          <a:p>
            <a:pPr marL="742928" lvl="1" indent="-285750">
              <a:spcAft>
                <a:spcPts val="600"/>
              </a:spcAft>
              <a:buFont typeface="Arial" panose="020B0604020202020204" pitchFamily="34" charset="0"/>
              <a:buChar char="•"/>
            </a:pPr>
            <a:r>
              <a:rPr lang="en-US" sz="1100"/>
              <a:t>The goal is to award grants for projects that exclusively extend broadband service into unserved and underserved areas. Each application received will be assessed and scored based on delivered speeds.</a:t>
            </a:r>
          </a:p>
          <a:p>
            <a:pPr marL="285750" indent="-285750">
              <a:spcAft>
                <a:spcPts val="600"/>
              </a:spcAft>
              <a:buFont typeface="Arial" panose="020B0604020202020204" pitchFamily="34" charset="0"/>
              <a:buChar char="•"/>
            </a:pPr>
            <a:r>
              <a:rPr lang="en-US" sz="1600"/>
              <a:t>Financials and Operator Match</a:t>
            </a:r>
          </a:p>
          <a:p>
            <a:pPr marL="742928" lvl="1" indent="-285750">
              <a:spcAft>
                <a:spcPts val="600"/>
              </a:spcAft>
              <a:buFont typeface="Arial" panose="020B0604020202020204" pitchFamily="34" charset="0"/>
              <a:buChar char="•"/>
            </a:pPr>
            <a:r>
              <a:rPr lang="en-US" sz="1100"/>
              <a:t>Applicants are encouraged to provide as much of a match as possible. Scoring will be based on the percentage of the match. </a:t>
            </a:r>
          </a:p>
          <a:p>
            <a:pPr marL="742928" lvl="1" indent="-285750">
              <a:spcAft>
                <a:spcPts val="600"/>
              </a:spcAft>
              <a:buFont typeface="Arial" panose="020B0604020202020204" pitchFamily="34" charset="0"/>
              <a:buChar char="•"/>
            </a:pPr>
            <a:r>
              <a:rPr lang="en-US" sz="1100"/>
              <a:t>Applicants will also be scored on there financial stability and their ability to operate the network long term. All applicants must attach a summary of audited financials to demonstrate ability to fund at the above levels. </a:t>
            </a:r>
          </a:p>
          <a:p>
            <a:pPr marL="742928" lvl="1" indent="-285750">
              <a:spcAft>
                <a:spcPts val="600"/>
              </a:spcAft>
              <a:buFont typeface="Arial" panose="020B0604020202020204" pitchFamily="34" charset="0"/>
              <a:buChar char="•"/>
            </a:pPr>
            <a:r>
              <a:rPr lang="en-US" sz="1100"/>
              <a:t>Applicants with lower match requests should provide as much data explaining any extenuating circumstances for that consideration. </a:t>
            </a:r>
          </a:p>
          <a:p>
            <a:pPr marL="285750" indent="-285750">
              <a:spcAft>
                <a:spcPts val="600"/>
              </a:spcAft>
              <a:buFont typeface="Arial" panose="020B0604020202020204" pitchFamily="34" charset="0"/>
              <a:buChar char="•"/>
            </a:pPr>
            <a:r>
              <a:rPr lang="en-US" sz="1600"/>
              <a:t>Farms/Business/Home Employment Served </a:t>
            </a:r>
          </a:p>
          <a:p>
            <a:pPr marL="742928" lvl="1" indent="-285750">
              <a:spcAft>
                <a:spcPts val="600"/>
              </a:spcAft>
              <a:buFont typeface="Arial" panose="020B0604020202020204" pitchFamily="34" charset="0"/>
              <a:buChar char="•"/>
            </a:pPr>
            <a:r>
              <a:rPr lang="en-US" sz="1100"/>
              <a:t>Applicants will receive points for the number and “quality” of unserved and underserved addresses and are encouraged to pre-subscribe customers.  </a:t>
            </a:r>
          </a:p>
          <a:p>
            <a:pPr marL="285750" indent="-285750">
              <a:spcAft>
                <a:spcPts val="600"/>
              </a:spcAft>
              <a:buFont typeface="Arial" panose="020B0604020202020204" pitchFamily="34" charset="0"/>
              <a:buChar char="•"/>
            </a:pPr>
            <a:r>
              <a:rPr lang="en-US" sz="1600"/>
              <a:t>Operational Capability</a:t>
            </a:r>
          </a:p>
          <a:p>
            <a:pPr marL="742928" lvl="1" indent="-285750">
              <a:spcAft>
                <a:spcPts val="600"/>
              </a:spcAft>
              <a:buFont typeface="Arial" panose="020B0604020202020204" pitchFamily="34" charset="0"/>
              <a:buChar char="•"/>
            </a:pPr>
            <a:r>
              <a:rPr lang="en-US" sz="1100"/>
              <a:t>SPs operational capability will be a factor included in the assessment</a:t>
            </a:r>
          </a:p>
        </p:txBody>
      </p:sp>
      <p:sp>
        <p:nvSpPr>
          <p:cNvPr id="6" name="TextBox 5">
            <a:extLst>
              <a:ext uri="{FF2B5EF4-FFF2-40B4-BE49-F238E27FC236}">
                <a16:creationId xmlns:a16="http://schemas.microsoft.com/office/drawing/2014/main" id="{22E5FD6E-936E-459B-BE5D-3191D92B4A51}"/>
              </a:ext>
            </a:extLst>
          </p:cNvPr>
          <p:cNvSpPr txBox="1"/>
          <p:nvPr/>
        </p:nvSpPr>
        <p:spPr>
          <a:xfrm>
            <a:off x="6257365" y="377240"/>
            <a:ext cx="5724428" cy="449353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Critical Community Facilities</a:t>
            </a:r>
          </a:p>
          <a:p>
            <a:pPr marL="742928" lvl="1" indent="-285750">
              <a:spcAft>
                <a:spcPts val="600"/>
              </a:spcAft>
              <a:buFont typeface="Arial" panose="020B0604020202020204" pitchFamily="34" charset="0"/>
              <a:buChar char="•"/>
            </a:pPr>
            <a:r>
              <a:rPr lang="en-US" sz="1100" dirty="0"/>
              <a:t>Applicants will be awarded points for delivering services to critical community facilities (defined as law enforcement, fire stations, emergency operations centers, healthcare, education, military, state, or local government), Applicants must have the decision maker of the Critical Community Facility sign the pre-subscription form and submit the pre-subscription forms as part of the application.</a:t>
            </a:r>
          </a:p>
          <a:p>
            <a:pPr marL="285750" indent="-285750">
              <a:spcAft>
                <a:spcPts val="600"/>
              </a:spcAft>
              <a:buFont typeface="Arial" panose="020B0604020202020204" pitchFamily="34" charset="0"/>
              <a:buChar char="•"/>
            </a:pPr>
            <a:r>
              <a:rPr lang="en-US" sz="1600" dirty="0"/>
              <a:t>Tribal Lands</a:t>
            </a:r>
          </a:p>
          <a:p>
            <a:pPr marL="742928" lvl="1" indent="-285750">
              <a:spcAft>
                <a:spcPts val="600"/>
              </a:spcAft>
              <a:buFont typeface="Arial" panose="020B0604020202020204" pitchFamily="34" charset="0"/>
              <a:buChar char="•"/>
            </a:pPr>
            <a:r>
              <a:rPr lang="en-US" sz="1100" dirty="0"/>
              <a:t>For applications where tribal lands are included, points will be awarded based on the percentage of addresses that fall within the tribal boundaries for the project. </a:t>
            </a:r>
          </a:p>
          <a:p>
            <a:pPr marL="285750" indent="-285750">
              <a:spcAft>
                <a:spcPts val="600"/>
              </a:spcAft>
              <a:buFont typeface="Arial" panose="020B0604020202020204" pitchFamily="34" charset="0"/>
              <a:buChar char="•"/>
            </a:pPr>
            <a:r>
              <a:rPr lang="en-US" sz="1600" dirty="0"/>
              <a:t>Project Timelines</a:t>
            </a:r>
          </a:p>
          <a:p>
            <a:pPr marL="742928" lvl="1" indent="-285750">
              <a:spcAft>
                <a:spcPts val="600"/>
              </a:spcAft>
              <a:buFont typeface="Arial" panose="020B0604020202020204" pitchFamily="34" charset="0"/>
              <a:buChar char="•"/>
            </a:pPr>
            <a:r>
              <a:rPr lang="en-US" sz="1100" dirty="0"/>
              <a:t>Scoring will be based on: level of detail of engineering and design plan, financing secured, other approvals secured or in process (e.g. environmental, historic or architectural, etc.), project schedule thorough and complete, evidence of readiness to build, manage, and operate the project. Mandatory completion date for all projects is December 31, 2024.</a:t>
            </a:r>
          </a:p>
          <a:p>
            <a:pPr marL="285750" indent="-285750">
              <a:spcAft>
                <a:spcPts val="600"/>
              </a:spcAft>
              <a:buFont typeface="Arial" panose="020B0604020202020204" pitchFamily="34" charset="0"/>
              <a:buChar char="•"/>
            </a:pPr>
            <a:r>
              <a:rPr lang="en-US" sz="1600" dirty="0"/>
              <a:t>Phone service offered</a:t>
            </a:r>
          </a:p>
          <a:p>
            <a:pPr marL="742928" lvl="1" indent="-285750">
              <a:spcAft>
                <a:spcPts val="600"/>
              </a:spcAft>
              <a:buFont typeface="Arial" panose="020B0604020202020204" pitchFamily="34" charset="0"/>
              <a:buChar char="•"/>
            </a:pPr>
            <a:r>
              <a:rPr lang="en-US" sz="1100" dirty="0"/>
              <a:t>Points will be awarded based on the applicant’s indicated participation in voice services and/or their implementation of a subscription plan for low-income or vulnerable populations.</a:t>
            </a:r>
          </a:p>
        </p:txBody>
      </p:sp>
      <p:pic>
        <p:nvPicPr>
          <p:cNvPr id="2" name="Scoring">
            <a:hlinkClick r:id="" action="ppaction://media"/>
            <a:extLst>
              <a:ext uri="{FF2B5EF4-FFF2-40B4-BE49-F238E27FC236}">
                <a16:creationId xmlns:a16="http://schemas.microsoft.com/office/drawing/2014/main" id="{5744D329-1188-4985-B770-17607432BC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5563960"/>
            <a:ext cx="609600" cy="609600"/>
          </a:xfrm>
          <a:prstGeom prst="rect">
            <a:avLst/>
          </a:prstGeom>
        </p:spPr>
      </p:pic>
    </p:spTree>
    <p:extLst>
      <p:ext uri="{BB962C8B-B14F-4D97-AF65-F5344CB8AC3E}">
        <p14:creationId xmlns:p14="http://schemas.microsoft.com/office/powerpoint/2010/main" val="414788071"/>
      </p:ext>
    </p:extLst>
  </p:cSld>
  <p:clrMapOvr>
    <a:masterClrMapping/>
  </p:clrMapOvr>
  <mc:AlternateContent xmlns:mc="http://schemas.openxmlformats.org/markup-compatibility/2006" xmlns:p14="http://schemas.microsoft.com/office/powerpoint/2010/main">
    <mc:Choice Requires="p14">
      <p:transition spd="slow" p14:dur="2000" advTm="49816"/>
    </mc:Choice>
    <mc:Fallback xmlns="">
      <p:transition spd="slow" advTm="4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a:xfrm>
            <a:off x="207460" y="5109882"/>
            <a:ext cx="8745471" cy="824574"/>
          </a:xfrm>
        </p:spPr>
        <p:txBody>
          <a:bodyPr/>
          <a:lstStyle/>
          <a:p>
            <a:r>
              <a:rPr lang="en-US"/>
              <a:t>Key Timeline / Milestones</a:t>
            </a:r>
          </a:p>
        </p:txBody>
      </p:sp>
      <p:sp>
        <p:nvSpPr>
          <p:cNvPr id="7" name="Text Placeholder 3">
            <a:extLst>
              <a:ext uri="{FF2B5EF4-FFF2-40B4-BE49-F238E27FC236}">
                <a16:creationId xmlns:a16="http://schemas.microsoft.com/office/drawing/2014/main" id="{F3B8A9CB-46C6-468A-8A6B-EA373AA56BC7}"/>
              </a:ext>
            </a:extLst>
          </p:cNvPr>
          <p:cNvSpPr>
            <a:spLocks noGrp="1"/>
          </p:cNvSpPr>
          <p:nvPr>
            <p:ph type="body" sz="quarter" idx="16"/>
          </p:nvPr>
        </p:nvSpPr>
        <p:spPr>
          <a:xfrm>
            <a:off x="210206" y="5993044"/>
            <a:ext cx="8745469" cy="766202"/>
          </a:xfrm>
        </p:spPr>
        <p:txBody>
          <a:bodyPr/>
          <a:lstStyle/>
          <a:p>
            <a:r>
              <a:rPr lang="en-US" dirty="0"/>
              <a:t> Proposed – Dependent on Grant $ from FED</a:t>
            </a:r>
          </a:p>
        </p:txBody>
      </p:sp>
      <p:sp>
        <p:nvSpPr>
          <p:cNvPr id="8" name="TextBox 7">
            <a:extLst>
              <a:ext uri="{FF2B5EF4-FFF2-40B4-BE49-F238E27FC236}">
                <a16:creationId xmlns:a16="http://schemas.microsoft.com/office/drawing/2014/main" id="{49976C22-362B-496F-B256-86AD4A30B972}"/>
              </a:ext>
            </a:extLst>
          </p:cNvPr>
          <p:cNvSpPr txBox="1"/>
          <p:nvPr/>
        </p:nvSpPr>
        <p:spPr>
          <a:xfrm>
            <a:off x="210208" y="368998"/>
            <a:ext cx="11771586" cy="4031873"/>
          </a:xfrm>
          <a:prstGeom prst="rect">
            <a:avLst/>
          </a:prstGeom>
          <a:noFill/>
        </p:spPr>
        <p:txBody>
          <a:bodyPr wrap="square" lIns="91440" tIns="45720" rIns="91440" bIns="45720" rtlCol="0" anchor="t">
            <a:spAutoFit/>
          </a:bodyPr>
          <a:lstStyle/>
          <a:p>
            <a:pPr>
              <a:spcAft>
                <a:spcPts val="600"/>
              </a:spcAft>
            </a:pPr>
            <a:r>
              <a:rPr lang="en-US" sz="1400" dirty="0"/>
              <a:t>Sept 16, 2022 	Proposed grant program will be announced </a:t>
            </a:r>
          </a:p>
          <a:p>
            <a:pPr>
              <a:spcAft>
                <a:spcPts val="600"/>
              </a:spcAft>
            </a:pPr>
            <a:r>
              <a:rPr lang="en-US" sz="1400" dirty="0"/>
              <a:t>Sept 30, 2022	Community feedback and comments due</a:t>
            </a:r>
          </a:p>
          <a:p>
            <a:pPr>
              <a:spcAft>
                <a:spcPts val="600"/>
              </a:spcAft>
            </a:pPr>
            <a:r>
              <a:rPr lang="en-US" sz="1400" dirty="0"/>
              <a:t>Oct 14, 2022	Grant application period will begin </a:t>
            </a:r>
          </a:p>
          <a:p>
            <a:pPr>
              <a:spcAft>
                <a:spcPts val="600"/>
              </a:spcAft>
            </a:pPr>
            <a:r>
              <a:rPr lang="en-US" sz="1400" dirty="0"/>
              <a:t>Dec 2, 2022	Round 1 - Applications due 4:00 pm CT </a:t>
            </a:r>
          </a:p>
          <a:p>
            <a:pPr>
              <a:spcAft>
                <a:spcPts val="600"/>
              </a:spcAft>
            </a:pPr>
            <a:r>
              <a:rPr lang="en-US" sz="1400" dirty="0"/>
              <a:t>Dec 23, 2022 	Proposed Round 1 awards will be made available for public comment </a:t>
            </a:r>
          </a:p>
          <a:p>
            <a:pPr>
              <a:spcAft>
                <a:spcPts val="600"/>
              </a:spcAft>
            </a:pPr>
            <a:r>
              <a:rPr lang="en-US" sz="1400" dirty="0"/>
              <a:t>Jan 13, 2022	Public comments / challenges due	</a:t>
            </a:r>
          </a:p>
          <a:p>
            <a:pPr>
              <a:spcAft>
                <a:spcPts val="600"/>
              </a:spcAft>
            </a:pPr>
            <a:r>
              <a:rPr lang="en-US" sz="1400" dirty="0"/>
              <a:t>Jan 27, 2022	Awards for projects will be announced </a:t>
            </a:r>
          </a:p>
          <a:p>
            <a:pPr>
              <a:spcAft>
                <a:spcPts val="600"/>
              </a:spcAft>
            </a:pPr>
            <a:r>
              <a:rPr lang="en-US" sz="1400" dirty="0"/>
              <a:t>Sept 30, 2024	All 2022 project applicants must have construction completed and provide service to customers </a:t>
            </a:r>
          </a:p>
          <a:p>
            <a:pPr>
              <a:spcAft>
                <a:spcPts val="600"/>
              </a:spcAft>
            </a:pPr>
            <a:r>
              <a:rPr lang="en-US" sz="1400" dirty="0"/>
              <a:t>		Proposals that cannot meet this timeline must be submitted with justification to support the timeline.</a:t>
            </a:r>
          </a:p>
          <a:p>
            <a:pPr>
              <a:spcAft>
                <a:spcPts val="600"/>
              </a:spcAft>
            </a:pPr>
            <a:r>
              <a:rPr lang="en-US" sz="1400" dirty="0"/>
              <a:t>Dec 31, 2024	Mandatory completion date for this category of projects</a:t>
            </a:r>
          </a:p>
          <a:p>
            <a:pPr>
              <a:spcAft>
                <a:spcPts val="600"/>
              </a:spcAft>
            </a:pPr>
            <a:endParaRPr lang="en-US" sz="1400" dirty="0"/>
          </a:p>
          <a:p>
            <a:pPr marL="285750" indent="-285750">
              <a:spcAft>
                <a:spcPts val="600"/>
              </a:spcAft>
              <a:buFont typeface="Arial" panose="020B0604020202020204" pitchFamily="34" charset="0"/>
              <a:buChar char="•"/>
            </a:pPr>
            <a:r>
              <a:rPr lang="en-US" sz="1400" dirty="0"/>
              <a:t> The State may offer additional application periods in the future.</a:t>
            </a:r>
          </a:p>
          <a:p>
            <a:pPr marL="285750" indent="-285750">
              <a:spcAft>
                <a:spcPts val="600"/>
              </a:spcAft>
              <a:buFont typeface="Arial" panose="020B0604020202020204" pitchFamily="34" charset="0"/>
              <a:buChar char="•"/>
            </a:pPr>
            <a:r>
              <a:rPr lang="en-US" sz="1400" b="1" dirty="0"/>
              <a:t>All dates are estimates </a:t>
            </a:r>
            <a:r>
              <a:rPr lang="en-US" sz="1400" dirty="0"/>
              <a:t>and may be adjusted based on circumstances surrounding response from U.S Government as well as feedback from the community</a:t>
            </a:r>
          </a:p>
        </p:txBody>
      </p:sp>
    </p:spTree>
    <p:extLst>
      <p:ext uri="{BB962C8B-B14F-4D97-AF65-F5344CB8AC3E}">
        <p14:creationId xmlns:p14="http://schemas.microsoft.com/office/powerpoint/2010/main" val="2924791444"/>
      </p:ext>
    </p:extLst>
  </p:cSld>
  <p:clrMapOvr>
    <a:masterClrMapping/>
  </p:clrMapOvr>
  <mc:AlternateContent xmlns:mc="http://schemas.openxmlformats.org/markup-compatibility/2006" xmlns:p14="http://schemas.microsoft.com/office/powerpoint/2010/main">
    <mc:Choice Requires="p14">
      <p:transition spd="slow" p14:dur="2000" advTm="68150"/>
    </mc:Choice>
    <mc:Fallback xmlns="">
      <p:transition spd="slow" advTm="681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709938-153B-42FA-A8C2-12A504D0FF0D}"/>
              </a:ext>
            </a:extLst>
          </p:cNvPr>
          <p:cNvSpPr>
            <a:spLocks noGrp="1"/>
          </p:cNvSpPr>
          <p:nvPr>
            <p:ph type="title"/>
          </p:nvPr>
        </p:nvSpPr>
        <p:spPr>
          <a:xfrm>
            <a:off x="207460" y="5109882"/>
            <a:ext cx="8745471" cy="813223"/>
          </a:xfrm>
        </p:spPr>
        <p:txBody>
          <a:bodyPr/>
          <a:lstStyle/>
          <a:p>
            <a:r>
              <a:rPr lang="en-US" dirty="0"/>
              <a:t>Feedback</a:t>
            </a:r>
          </a:p>
        </p:txBody>
      </p:sp>
      <p:sp>
        <p:nvSpPr>
          <p:cNvPr id="5" name="TextBox 4">
            <a:extLst>
              <a:ext uri="{FF2B5EF4-FFF2-40B4-BE49-F238E27FC236}">
                <a16:creationId xmlns:a16="http://schemas.microsoft.com/office/drawing/2014/main" id="{A3469C1F-28AA-4B4E-B25A-3C4550DEBC74}"/>
              </a:ext>
            </a:extLst>
          </p:cNvPr>
          <p:cNvSpPr txBox="1"/>
          <p:nvPr/>
        </p:nvSpPr>
        <p:spPr>
          <a:xfrm>
            <a:off x="213099" y="374617"/>
            <a:ext cx="11771586" cy="4708981"/>
          </a:xfrm>
          <a:prstGeom prst="rect">
            <a:avLst/>
          </a:prstGeom>
          <a:noFill/>
        </p:spPr>
        <p:txBody>
          <a:bodyPr wrap="square" rtlCol="0">
            <a:spAutoFit/>
          </a:bodyPr>
          <a:lstStyle/>
          <a:p>
            <a:pPr>
              <a:spcAft>
                <a:spcPts val="600"/>
              </a:spcAft>
            </a:pPr>
            <a:r>
              <a:rPr lang="en-US" dirty="0"/>
              <a:t>1)     </a:t>
            </a:r>
            <a:r>
              <a:rPr lang="en-US" sz="1600" dirty="0"/>
              <a:t>Feedback provided on cost of engineer certification of the application.</a:t>
            </a:r>
          </a:p>
          <a:p>
            <a:pPr marL="800078" lvl="1" indent="-342900">
              <a:spcAft>
                <a:spcPts val="600"/>
              </a:spcAft>
              <a:buFont typeface="Arial" panose="020B0604020202020204" pitchFamily="34" charset="0"/>
              <a:buChar char="•"/>
            </a:pPr>
            <a:r>
              <a:rPr lang="en-US" sz="1600" dirty="0"/>
              <a:t>Change: The application will require Executive Certification (Company VP or higher) to certify the expected performance and the Engineering Certification will move to the contract which will be post award decision.</a:t>
            </a:r>
          </a:p>
          <a:p>
            <a:pPr>
              <a:spcAft>
                <a:spcPts val="600"/>
              </a:spcAft>
            </a:pPr>
            <a:endParaRPr lang="en-US" sz="800" dirty="0"/>
          </a:p>
          <a:p>
            <a:pPr marL="342900" indent="-342900">
              <a:spcAft>
                <a:spcPts val="600"/>
              </a:spcAft>
              <a:buAutoNum type="arabicParenR" startAt="2"/>
            </a:pPr>
            <a:r>
              <a:rPr lang="en-US" sz="1600" dirty="0"/>
              <a:t>  Feedback provided on 2 year program buildout extensions.</a:t>
            </a:r>
          </a:p>
          <a:p>
            <a:pPr marL="742928" lvl="1" indent="-285750">
              <a:spcAft>
                <a:spcPts val="600"/>
              </a:spcAft>
              <a:buFont typeface="Arial" panose="020B0604020202020204" pitchFamily="34" charset="0"/>
              <a:buChar char="•"/>
            </a:pPr>
            <a:r>
              <a:rPr lang="en-US" sz="1600" dirty="0"/>
              <a:t>Change/Clarification: The State wants to expedite the network buildout of the unserved and underserved addresses and has defined a goal of 2 years for this construction. We understand that there may be some issues meeting this schedule (supply chain) and will consider projects with proposed completion dates beyond 12/31/24; however, Project Completion Date is one of the scoring metrics that will be used in ranking of the projects. </a:t>
            </a:r>
          </a:p>
          <a:p>
            <a:pPr>
              <a:spcAft>
                <a:spcPts val="600"/>
              </a:spcAft>
            </a:pPr>
            <a:endParaRPr lang="en-US" sz="800" dirty="0"/>
          </a:p>
          <a:p>
            <a:pPr marL="342900" indent="-342900">
              <a:spcAft>
                <a:spcPts val="600"/>
              </a:spcAft>
              <a:buAutoNum type="arabicParenR" startAt="3"/>
            </a:pPr>
            <a:r>
              <a:rPr lang="en-US" sz="1600" dirty="0"/>
              <a:t>  Feedback on Award Challenge Process – Challenge Rebuttal </a:t>
            </a:r>
          </a:p>
          <a:p>
            <a:pPr marL="742928" lvl="1" indent="-285750">
              <a:spcAft>
                <a:spcPts val="600"/>
              </a:spcAft>
              <a:buFont typeface="Arial" panose="020B0604020202020204" pitchFamily="34" charset="0"/>
              <a:buChar char="•"/>
            </a:pPr>
            <a:r>
              <a:rPr lang="en-US" sz="1600" dirty="0"/>
              <a:t>Clarification:  In the event of a grant award challenge, the applicant will have an opportunity to address the challenge with a formal rebuttal. The State will consider the challenge and rebuttal and will make a decision. If more information is required, the state will coordinate/communicate with the applicant and challenger. </a:t>
            </a:r>
          </a:p>
          <a:p>
            <a:pPr lvl="1">
              <a:spcAft>
                <a:spcPts val="600"/>
              </a:spcAft>
            </a:pPr>
            <a:endParaRPr lang="en-US" sz="800" dirty="0"/>
          </a:p>
          <a:p>
            <a:pPr marL="342900" lvl="1" indent="-342900">
              <a:spcAft>
                <a:spcPts val="600"/>
              </a:spcAft>
              <a:buAutoNum type="arabicParenR" startAt="4"/>
            </a:pPr>
            <a:r>
              <a:rPr lang="en-US" sz="1600" dirty="0"/>
              <a:t>Feedback on Timeframe of the Program</a:t>
            </a:r>
          </a:p>
          <a:p>
            <a:pPr marL="742926" lvl="2" indent="-285750">
              <a:spcAft>
                <a:spcPts val="600"/>
              </a:spcAft>
              <a:buFont typeface="Arial" panose="020B0604020202020204" pitchFamily="34" charset="0"/>
              <a:buChar char="•"/>
            </a:pPr>
            <a:r>
              <a:rPr lang="en-US" sz="1600" dirty="0"/>
              <a:t>The State has allocated 1 additional week to the application period and 1 additional week to the challenge period.</a:t>
            </a:r>
          </a:p>
        </p:txBody>
      </p:sp>
      <p:sp>
        <p:nvSpPr>
          <p:cNvPr id="6" name="Text Placeholder 3">
            <a:extLst>
              <a:ext uri="{FF2B5EF4-FFF2-40B4-BE49-F238E27FC236}">
                <a16:creationId xmlns:a16="http://schemas.microsoft.com/office/drawing/2014/main" id="{43088784-16CC-4EF0-9EB2-D7A431E2FD5E}"/>
              </a:ext>
            </a:extLst>
          </p:cNvPr>
          <p:cNvSpPr>
            <a:spLocks noGrp="1"/>
          </p:cNvSpPr>
          <p:nvPr>
            <p:ph type="body" sz="quarter" idx="16"/>
          </p:nvPr>
        </p:nvSpPr>
        <p:spPr>
          <a:xfrm>
            <a:off x="210206" y="5993044"/>
            <a:ext cx="8745469" cy="766202"/>
          </a:xfrm>
        </p:spPr>
        <p:txBody>
          <a:bodyPr/>
          <a:lstStyle/>
          <a:p>
            <a:r>
              <a:rPr lang="en-US" dirty="0"/>
              <a:t> Summary of Program Changes</a:t>
            </a:r>
          </a:p>
        </p:txBody>
      </p:sp>
    </p:spTree>
    <p:extLst>
      <p:ext uri="{BB962C8B-B14F-4D97-AF65-F5344CB8AC3E}">
        <p14:creationId xmlns:p14="http://schemas.microsoft.com/office/powerpoint/2010/main" val="2444093068"/>
      </p:ext>
    </p:extLst>
  </p:cSld>
  <p:clrMapOvr>
    <a:masterClrMapping/>
  </p:clrMapOvr>
  <mc:AlternateContent xmlns:mc="http://schemas.openxmlformats.org/markup-compatibility/2006" xmlns:p14="http://schemas.microsoft.com/office/powerpoint/2010/main">
    <mc:Choice Requires="p14">
      <p:transition spd="slow" p14:dur="2000" advTm="45859"/>
    </mc:Choice>
    <mc:Fallback xmlns="">
      <p:transition spd="slow" advTm="458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DF640A-CE44-4121-BC9D-9427C33A260D}"/>
              </a:ext>
            </a:extLst>
          </p:cNvPr>
          <p:cNvSpPr txBox="1"/>
          <p:nvPr/>
        </p:nvSpPr>
        <p:spPr>
          <a:xfrm>
            <a:off x="681318" y="206223"/>
            <a:ext cx="2693366" cy="923330"/>
          </a:xfrm>
          <a:prstGeom prst="rect">
            <a:avLst/>
          </a:prstGeom>
          <a:noFill/>
        </p:spPr>
        <p:txBody>
          <a:bodyPr wrap="none" rtlCol="0">
            <a:spAutoFit/>
          </a:bodyPr>
          <a:lstStyle/>
          <a:p>
            <a:r>
              <a:rPr lang="en-US" sz="5400" b="1">
                <a:solidFill>
                  <a:srgbClr val="D44728"/>
                </a:solidFill>
              </a:rPr>
              <a:t>Agenda</a:t>
            </a:r>
          </a:p>
        </p:txBody>
      </p:sp>
      <p:sp>
        <p:nvSpPr>
          <p:cNvPr id="4" name="TextBox 3">
            <a:extLst>
              <a:ext uri="{FF2B5EF4-FFF2-40B4-BE49-F238E27FC236}">
                <a16:creationId xmlns:a16="http://schemas.microsoft.com/office/drawing/2014/main" id="{EE3E0B6E-C284-4780-B69A-6DF017F27807}"/>
              </a:ext>
            </a:extLst>
          </p:cNvPr>
          <p:cNvSpPr txBox="1"/>
          <p:nvPr/>
        </p:nvSpPr>
        <p:spPr>
          <a:xfrm>
            <a:off x="1900518" y="1308847"/>
            <a:ext cx="5733301" cy="3585597"/>
          </a:xfrm>
          <a:prstGeom prst="rect">
            <a:avLst/>
          </a:prstGeom>
          <a:noFill/>
        </p:spPr>
        <p:txBody>
          <a:bodyPr wrap="none" rtlCol="0">
            <a:spAutoFit/>
          </a:bodyPr>
          <a:lstStyle/>
          <a:p>
            <a:pPr marL="342900" indent="-342900">
              <a:spcAft>
                <a:spcPts val="600"/>
              </a:spcAft>
              <a:buFont typeface="+mj-lt"/>
              <a:buAutoNum type="arabicPeriod"/>
            </a:pPr>
            <a:r>
              <a:rPr lang="en-US" sz="2400"/>
              <a:t>American Rescue Plan Act</a:t>
            </a:r>
          </a:p>
          <a:p>
            <a:pPr marL="342900" indent="-342900">
              <a:spcAft>
                <a:spcPts val="600"/>
              </a:spcAft>
              <a:buFont typeface="+mj-lt"/>
              <a:buAutoNum type="arabicPeriod"/>
            </a:pPr>
            <a:r>
              <a:rPr lang="en-US" sz="2400"/>
              <a:t>Coronavirus Capital Projects Fund</a:t>
            </a:r>
          </a:p>
          <a:p>
            <a:pPr marL="342900" indent="-342900">
              <a:spcAft>
                <a:spcPts val="600"/>
              </a:spcAft>
              <a:buFont typeface="+mj-lt"/>
              <a:buAutoNum type="arabicPeriod"/>
            </a:pPr>
            <a:r>
              <a:rPr lang="en-US" sz="2400"/>
              <a:t>State of the State</a:t>
            </a:r>
          </a:p>
          <a:p>
            <a:pPr marL="342900" indent="-342900">
              <a:spcAft>
                <a:spcPts val="600"/>
              </a:spcAft>
              <a:buFont typeface="+mj-lt"/>
              <a:buAutoNum type="arabicPeriod"/>
            </a:pPr>
            <a:r>
              <a:rPr lang="en-US" sz="2400"/>
              <a:t>Where are the unserved/underserved</a:t>
            </a:r>
          </a:p>
          <a:p>
            <a:pPr marL="342900" indent="-342900">
              <a:spcAft>
                <a:spcPts val="600"/>
              </a:spcAft>
              <a:buFont typeface="+mj-lt"/>
              <a:buAutoNum type="arabicPeriod"/>
            </a:pPr>
            <a:r>
              <a:rPr lang="en-US" sz="2400"/>
              <a:t>Grant Eligibility and Requirements</a:t>
            </a:r>
          </a:p>
          <a:p>
            <a:pPr marL="342900" indent="-342900">
              <a:spcAft>
                <a:spcPts val="600"/>
              </a:spcAft>
              <a:buFont typeface="+mj-lt"/>
              <a:buAutoNum type="arabicPeriod"/>
            </a:pPr>
            <a:r>
              <a:rPr lang="en-US" sz="2400"/>
              <a:t>Application Process</a:t>
            </a:r>
          </a:p>
          <a:p>
            <a:pPr marL="342900" indent="-342900">
              <a:spcAft>
                <a:spcPts val="600"/>
              </a:spcAft>
              <a:buFont typeface="+mj-lt"/>
              <a:buAutoNum type="arabicPeriod"/>
            </a:pPr>
            <a:r>
              <a:rPr lang="en-US" sz="2400"/>
              <a:t>Application Assessment</a:t>
            </a:r>
          </a:p>
          <a:p>
            <a:pPr marL="342900" indent="-342900">
              <a:spcAft>
                <a:spcPts val="600"/>
              </a:spcAft>
              <a:buFont typeface="+mj-lt"/>
              <a:buAutoNum type="arabicPeriod"/>
            </a:pPr>
            <a:r>
              <a:rPr lang="en-US" sz="2400"/>
              <a:t>Grant Timeline and Key Dates</a:t>
            </a:r>
          </a:p>
        </p:txBody>
      </p:sp>
      <p:pic>
        <p:nvPicPr>
          <p:cNvPr id="2" name="Agenda">
            <a:hlinkClick r:id="" action="ppaction://media"/>
            <a:extLst>
              <a:ext uri="{FF2B5EF4-FFF2-40B4-BE49-F238E27FC236}">
                <a16:creationId xmlns:a16="http://schemas.microsoft.com/office/drawing/2014/main" id="{21722F16-2B82-46E8-B4A7-371B34BCF6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8225" y="5629275"/>
            <a:ext cx="609600" cy="609600"/>
          </a:xfrm>
          <a:prstGeom prst="rect">
            <a:avLst/>
          </a:prstGeom>
        </p:spPr>
      </p:pic>
    </p:spTree>
    <p:extLst>
      <p:ext uri="{BB962C8B-B14F-4D97-AF65-F5344CB8AC3E}">
        <p14:creationId xmlns:p14="http://schemas.microsoft.com/office/powerpoint/2010/main" val="3057816937"/>
      </p:ext>
    </p:extLst>
  </p:cSld>
  <p:clrMapOvr>
    <a:masterClrMapping/>
  </p:clrMapOvr>
  <mc:AlternateContent xmlns:mc="http://schemas.openxmlformats.org/markup-compatibility/2006" xmlns:p14="http://schemas.microsoft.com/office/powerpoint/2010/main">
    <mc:Choice Requires="p14">
      <p:transition spd="slow" p14:dur="2000" advTm="19073"/>
    </mc:Choice>
    <mc:Fallback xmlns="">
      <p:transition spd="slow" advTm="1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p:txBody>
          <a:bodyPr/>
          <a:lstStyle/>
          <a:p>
            <a:r>
              <a:rPr lang="es-ES"/>
              <a:t>American Rescue Plan AcT</a:t>
            </a:r>
            <a:endParaRPr lang="en-US"/>
          </a:p>
        </p:txBody>
      </p:sp>
      <p:sp>
        <p:nvSpPr>
          <p:cNvPr id="4" name="Text Placeholder 3">
            <a:extLst>
              <a:ext uri="{FF2B5EF4-FFF2-40B4-BE49-F238E27FC236}">
                <a16:creationId xmlns:a16="http://schemas.microsoft.com/office/drawing/2014/main" id="{2E6ACEB6-1BD0-4937-864B-0515AD4420C4}"/>
              </a:ext>
            </a:extLst>
          </p:cNvPr>
          <p:cNvSpPr>
            <a:spLocks noGrp="1"/>
          </p:cNvSpPr>
          <p:nvPr>
            <p:ph type="body" sz="quarter" idx="16"/>
          </p:nvPr>
        </p:nvSpPr>
        <p:spPr/>
        <p:txBody>
          <a:bodyPr/>
          <a:lstStyle/>
          <a:p>
            <a:r>
              <a:rPr lang="en-US"/>
              <a:t>(ARPA)</a:t>
            </a:r>
          </a:p>
        </p:txBody>
      </p:sp>
      <p:sp>
        <p:nvSpPr>
          <p:cNvPr id="5" name="TextBox 4">
            <a:extLst>
              <a:ext uri="{FF2B5EF4-FFF2-40B4-BE49-F238E27FC236}">
                <a16:creationId xmlns:a16="http://schemas.microsoft.com/office/drawing/2014/main" id="{F837D0BF-E506-4694-B81E-0666F42D876D}"/>
              </a:ext>
            </a:extLst>
          </p:cNvPr>
          <p:cNvSpPr txBox="1"/>
          <p:nvPr/>
        </p:nvSpPr>
        <p:spPr>
          <a:xfrm>
            <a:off x="1048870" y="331694"/>
            <a:ext cx="10085295" cy="2308324"/>
          </a:xfrm>
          <a:prstGeom prst="rect">
            <a:avLst/>
          </a:prstGeom>
          <a:solidFill>
            <a:srgbClr val="D44728"/>
          </a:solidFill>
        </p:spPr>
        <p:txBody>
          <a:bodyPr wrap="square" lIns="91440" tIns="45720" rIns="91440" bIns="45720" rtlCol="0" anchor="t">
            <a:spAutoFit/>
          </a:bodyPr>
          <a:lstStyle/>
          <a:p>
            <a:pPr algn="just">
              <a:spcAft>
                <a:spcPts val="600"/>
              </a:spcAft>
            </a:pPr>
            <a:r>
              <a:rPr lang="en-US" sz="2400">
                <a:solidFill>
                  <a:schemeClr val="bg1"/>
                </a:solidFill>
              </a:rPr>
              <a:t>The American Rescue Plan Act of 2021, also called the COVID-19 Stimulus Package or American Rescue Plan, is a US$1.9 trillion economic stimulus bill passed by the US Congress on March 11, 2021, to speed up the country's recovery from the economic and health effects of the COVID-19 pandemic and the ongoing recession. Specifically, the Act allocated $10 billion for a Coronavirus Capital Projects Fund.</a:t>
            </a:r>
            <a:endParaRPr lang="en-US"/>
          </a:p>
        </p:txBody>
      </p:sp>
      <p:sp>
        <p:nvSpPr>
          <p:cNvPr id="6" name="TextBox 5">
            <a:hlinkClick r:id="rId4"/>
            <a:extLst>
              <a:ext uri="{FF2B5EF4-FFF2-40B4-BE49-F238E27FC236}">
                <a16:creationId xmlns:a16="http://schemas.microsoft.com/office/drawing/2014/main" id="{D0CFA4A4-EBA2-42F3-BC38-4312A4E901F9}"/>
              </a:ext>
            </a:extLst>
          </p:cNvPr>
          <p:cNvSpPr txBox="1"/>
          <p:nvPr/>
        </p:nvSpPr>
        <p:spPr>
          <a:xfrm>
            <a:off x="2958353" y="3603812"/>
            <a:ext cx="6556731" cy="369332"/>
          </a:xfrm>
          <a:prstGeom prst="rect">
            <a:avLst/>
          </a:prstGeom>
          <a:noFill/>
        </p:spPr>
        <p:txBody>
          <a:bodyPr wrap="none" rtlCol="0">
            <a:spAutoFit/>
          </a:bodyPr>
          <a:lstStyle/>
          <a:p>
            <a:r>
              <a:rPr lang="en-US">
                <a:hlinkClick r:id="rId4"/>
              </a:rPr>
              <a:t>https://www.congress.gov/bill/117th-congress/house-bill/1319</a:t>
            </a:r>
            <a:endParaRPr lang="en-US"/>
          </a:p>
        </p:txBody>
      </p:sp>
      <p:pic>
        <p:nvPicPr>
          <p:cNvPr id="2" name="ARPA">
            <a:hlinkClick r:id="" action="ppaction://media"/>
            <a:extLst>
              <a:ext uri="{FF2B5EF4-FFF2-40B4-BE49-F238E27FC236}">
                <a16:creationId xmlns:a16="http://schemas.microsoft.com/office/drawing/2014/main" id="{5D141132-B05B-4861-BA03-F1AE9B9DB6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3475" y="5559419"/>
            <a:ext cx="609600" cy="609600"/>
          </a:xfrm>
          <a:prstGeom prst="rect">
            <a:avLst/>
          </a:prstGeom>
        </p:spPr>
      </p:pic>
    </p:spTree>
    <p:extLst>
      <p:ext uri="{BB962C8B-B14F-4D97-AF65-F5344CB8AC3E}">
        <p14:creationId xmlns:p14="http://schemas.microsoft.com/office/powerpoint/2010/main" val="2711456795"/>
      </p:ext>
    </p:extLst>
  </p:cSld>
  <p:clrMapOvr>
    <a:masterClrMapping/>
  </p:clrMapOvr>
  <mc:AlternateContent xmlns:mc="http://schemas.openxmlformats.org/markup-compatibility/2006" xmlns:p14="http://schemas.microsoft.com/office/powerpoint/2010/main">
    <mc:Choice Requires="p14">
      <p:transition spd="slow" p14:dur="2000" advTm="42130"/>
    </mc:Choice>
    <mc:Fallback xmlns="">
      <p:transition spd="slow" advTm="4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a:xfrm>
            <a:off x="207460" y="5109882"/>
            <a:ext cx="8745471" cy="824574"/>
          </a:xfrm>
        </p:spPr>
        <p:txBody>
          <a:bodyPr/>
          <a:lstStyle/>
          <a:p>
            <a:r>
              <a:rPr lang="en-US"/>
              <a:t>Capital Projects Fund</a:t>
            </a:r>
          </a:p>
        </p:txBody>
      </p:sp>
      <p:sp>
        <p:nvSpPr>
          <p:cNvPr id="5" name="TextBox 4">
            <a:extLst>
              <a:ext uri="{FF2B5EF4-FFF2-40B4-BE49-F238E27FC236}">
                <a16:creationId xmlns:a16="http://schemas.microsoft.com/office/drawing/2014/main" id="{F837D0BF-E506-4694-B81E-0666F42D876D}"/>
              </a:ext>
            </a:extLst>
          </p:cNvPr>
          <p:cNvSpPr txBox="1"/>
          <p:nvPr/>
        </p:nvSpPr>
        <p:spPr>
          <a:xfrm>
            <a:off x="1048870" y="331694"/>
            <a:ext cx="10085295" cy="3416320"/>
          </a:xfrm>
          <a:prstGeom prst="rect">
            <a:avLst/>
          </a:prstGeom>
          <a:solidFill>
            <a:srgbClr val="D44728"/>
          </a:solidFill>
        </p:spPr>
        <p:txBody>
          <a:bodyPr wrap="square" rtlCol="0">
            <a:spAutoFit/>
          </a:bodyPr>
          <a:lstStyle/>
          <a:p>
            <a:pPr algn="just">
              <a:spcAft>
                <a:spcPts val="600"/>
              </a:spcAft>
            </a:pPr>
            <a:r>
              <a:rPr lang="en-US" sz="2400">
                <a:solidFill>
                  <a:schemeClr val="bg1"/>
                </a:solidFill>
              </a:rPr>
              <a:t>The Coronavirus Capital Projects Fund (Capital Projects Fund) will address many challenges laid bare by the pandemic, especially in rural America, Tribal communities, and low- and moderate-income communities, helping to ensure that all communities have access to the high-quality modern infrastructure, including broadband, needed to access critical services. The $10 billion in funds can be used for payments to eligible governments to carry out critical capital projects that directly enable work, education, and health monitoring, including remote options, in response to the public health emergency.</a:t>
            </a:r>
          </a:p>
        </p:txBody>
      </p:sp>
      <p:pic>
        <p:nvPicPr>
          <p:cNvPr id="2" name="CPF">
            <a:hlinkClick r:id="" action="ppaction://media"/>
            <a:extLst>
              <a:ext uri="{FF2B5EF4-FFF2-40B4-BE49-F238E27FC236}">
                <a16:creationId xmlns:a16="http://schemas.microsoft.com/office/drawing/2014/main" id="{0E3A72EC-CB64-4C64-89EC-D067CD23B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8131" y="5541219"/>
            <a:ext cx="609600" cy="609600"/>
          </a:xfrm>
          <a:prstGeom prst="rect">
            <a:avLst/>
          </a:prstGeom>
        </p:spPr>
      </p:pic>
      <p:sp>
        <p:nvSpPr>
          <p:cNvPr id="4" name="TextBox 3">
            <a:hlinkClick r:id="rId5"/>
            <a:extLst>
              <a:ext uri="{FF2B5EF4-FFF2-40B4-BE49-F238E27FC236}">
                <a16:creationId xmlns:a16="http://schemas.microsoft.com/office/drawing/2014/main" id="{2F90847D-BB36-465B-AAC0-E4426734BA8C}"/>
              </a:ext>
            </a:extLst>
          </p:cNvPr>
          <p:cNvSpPr txBox="1"/>
          <p:nvPr/>
        </p:nvSpPr>
        <p:spPr>
          <a:xfrm>
            <a:off x="3592945" y="4322618"/>
            <a:ext cx="3574184" cy="369332"/>
          </a:xfrm>
          <a:prstGeom prst="rect">
            <a:avLst/>
          </a:prstGeom>
          <a:noFill/>
        </p:spPr>
        <p:txBody>
          <a:bodyPr wrap="none" rtlCol="0">
            <a:spAutoFit/>
          </a:bodyPr>
          <a:lstStyle/>
          <a:p>
            <a:r>
              <a:rPr lang="en-US"/>
              <a:t>US Treasury Capital Projects Fund</a:t>
            </a:r>
          </a:p>
        </p:txBody>
      </p:sp>
    </p:spTree>
    <p:extLst>
      <p:ext uri="{BB962C8B-B14F-4D97-AF65-F5344CB8AC3E}">
        <p14:creationId xmlns:p14="http://schemas.microsoft.com/office/powerpoint/2010/main" val="296882500"/>
      </p:ext>
    </p:extLst>
  </p:cSld>
  <p:clrMapOvr>
    <a:masterClrMapping/>
  </p:clrMapOvr>
  <mc:AlternateContent xmlns:mc="http://schemas.openxmlformats.org/markup-compatibility/2006" xmlns:p14="http://schemas.microsoft.com/office/powerpoint/2010/main">
    <mc:Choice Requires="p14">
      <p:transition spd="slow" p14:dur="2000" advTm="60010"/>
    </mc:Choice>
    <mc:Fallback xmlns="">
      <p:transition spd="slow" advTm="6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a:xfrm>
            <a:off x="207460" y="5109882"/>
            <a:ext cx="8745471" cy="824574"/>
          </a:xfrm>
        </p:spPr>
        <p:txBody>
          <a:bodyPr/>
          <a:lstStyle/>
          <a:p>
            <a:r>
              <a:rPr lang="en-US"/>
              <a:t>Capital Projects Fund (CPF)</a:t>
            </a:r>
          </a:p>
        </p:txBody>
      </p:sp>
      <p:sp>
        <p:nvSpPr>
          <p:cNvPr id="7" name="Text Placeholder 3">
            <a:extLst>
              <a:ext uri="{FF2B5EF4-FFF2-40B4-BE49-F238E27FC236}">
                <a16:creationId xmlns:a16="http://schemas.microsoft.com/office/drawing/2014/main" id="{F3B8A9CB-46C6-468A-8A6B-EA373AA56BC7}"/>
              </a:ext>
            </a:extLst>
          </p:cNvPr>
          <p:cNvSpPr>
            <a:spLocks noGrp="1"/>
          </p:cNvSpPr>
          <p:nvPr>
            <p:ph type="body" sz="quarter" idx="16"/>
          </p:nvPr>
        </p:nvSpPr>
        <p:spPr>
          <a:xfrm>
            <a:off x="210206" y="5993044"/>
            <a:ext cx="8745469" cy="766202"/>
          </a:xfrm>
        </p:spPr>
        <p:txBody>
          <a:bodyPr/>
          <a:lstStyle/>
          <a:p>
            <a:r>
              <a:rPr lang="en-US"/>
              <a:t>Areas of Investment</a:t>
            </a:r>
          </a:p>
        </p:txBody>
      </p:sp>
      <p:sp>
        <p:nvSpPr>
          <p:cNvPr id="8" name="TextBox 7">
            <a:extLst>
              <a:ext uri="{FF2B5EF4-FFF2-40B4-BE49-F238E27FC236}">
                <a16:creationId xmlns:a16="http://schemas.microsoft.com/office/drawing/2014/main" id="{49976C22-362B-496F-B256-86AD4A30B972}"/>
              </a:ext>
            </a:extLst>
          </p:cNvPr>
          <p:cNvSpPr txBox="1"/>
          <p:nvPr/>
        </p:nvSpPr>
        <p:spPr>
          <a:xfrm>
            <a:off x="391760" y="908521"/>
            <a:ext cx="11360970" cy="3754874"/>
          </a:xfrm>
          <a:prstGeom prst="rect">
            <a:avLst/>
          </a:prstGeom>
          <a:noFill/>
        </p:spPr>
        <p:txBody>
          <a:bodyPr wrap="square" rtlCol="0">
            <a:spAutoFit/>
          </a:bodyPr>
          <a:lstStyle/>
          <a:p>
            <a:pPr>
              <a:spcAft>
                <a:spcPts val="600"/>
              </a:spcAft>
            </a:pPr>
            <a:r>
              <a:rPr lang="en-US" sz="2000" dirty="0"/>
              <a:t>CPF to allow recipients to invest in capital assets that meet communities’ critical needs</a:t>
            </a:r>
          </a:p>
          <a:p>
            <a:pPr>
              <a:spcAft>
                <a:spcPts val="600"/>
              </a:spcAft>
            </a:pPr>
            <a:endParaRPr lang="en-US" sz="2000" dirty="0"/>
          </a:p>
          <a:p>
            <a:pPr marL="800078" lvl="1" indent="-342900">
              <a:spcAft>
                <a:spcPts val="600"/>
              </a:spcAft>
              <a:buFont typeface="Arial" panose="020B0604020202020204" pitchFamily="34" charset="0"/>
              <a:buChar char="•"/>
            </a:pPr>
            <a:r>
              <a:rPr lang="en-US" b="1" dirty="0"/>
              <a:t>Broadband Infrastructure Projects</a:t>
            </a:r>
          </a:p>
          <a:p>
            <a:pPr marL="1257254" lvl="2" indent="-342900">
              <a:spcAft>
                <a:spcPts val="600"/>
              </a:spcAft>
              <a:buFont typeface="Arial" panose="020B0604020202020204" pitchFamily="34" charset="0"/>
              <a:buChar char="•"/>
            </a:pPr>
            <a:r>
              <a:rPr lang="en-US" sz="1400" dirty="0"/>
              <a:t>Construction and deployment of broadband infrastructure designed to deliver service that reliably meets or exceeds symmetrical speeds of 100Mbps so that communities have future-proof infrastructure to serve their long-term needs.</a:t>
            </a:r>
          </a:p>
          <a:p>
            <a:pPr marL="800078" lvl="1" indent="-342900">
              <a:spcAft>
                <a:spcPts val="600"/>
              </a:spcAft>
              <a:buFont typeface="Arial" panose="020B0604020202020204" pitchFamily="34" charset="0"/>
              <a:buChar char="•"/>
            </a:pPr>
            <a:r>
              <a:rPr lang="en-US" b="1" dirty="0"/>
              <a:t>Digital Connectivity Technology Projects</a:t>
            </a:r>
          </a:p>
          <a:p>
            <a:pPr marL="1257254" lvl="2" indent="-342900">
              <a:spcAft>
                <a:spcPts val="600"/>
              </a:spcAft>
              <a:buFont typeface="Arial" panose="020B0604020202020204" pitchFamily="34" charset="0"/>
              <a:buChar char="•"/>
            </a:pPr>
            <a:r>
              <a:rPr lang="en-US" sz="1400" dirty="0"/>
              <a:t>Purchase and installation of devices and equipment, such as laptops, tablets, desktop personal computers, and public Wi-Fi equipment, to facilitate broadband internet access for communities where affordability is a barrier to broadband adoption.</a:t>
            </a:r>
          </a:p>
          <a:p>
            <a:pPr marL="800078" lvl="1" indent="-342900">
              <a:spcAft>
                <a:spcPts val="600"/>
              </a:spcAft>
              <a:buFont typeface="Arial" panose="020B0604020202020204" pitchFamily="34" charset="0"/>
              <a:buChar char="•"/>
            </a:pPr>
            <a:r>
              <a:rPr lang="en-US" b="1" dirty="0"/>
              <a:t>Multi-Purpose Community Facility Projects</a:t>
            </a:r>
          </a:p>
          <a:p>
            <a:pPr marL="1257254" lvl="2" indent="-342900">
              <a:spcAft>
                <a:spcPts val="600"/>
              </a:spcAft>
              <a:buFont typeface="Arial" panose="020B0604020202020204" pitchFamily="34" charset="0"/>
              <a:buChar char="•"/>
            </a:pPr>
            <a:r>
              <a:rPr lang="en-US" sz="1400" dirty="0"/>
              <a:t>Construction or improvement of buildings designed to jointly and directly enable work, education, and health monitoring located in communities with critical need for the project.</a:t>
            </a:r>
          </a:p>
          <a:p>
            <a:pPr marL="342900" indent="-342900">
              <a:spcAft>
                <a:spcPts val="600"/>
              </a:spcAft>
              <a:buFont typeface="Arial" panose="020B0604020202020204" pitchFamily="34" charset="0"/>
              <a:buChar char="•"/>
            </a:pPr>
            <a:endParaRPr lang="en-US" sz="2000" dirty="0"/>
          </a:p>
        </p:txBody>
      </p:sp>
      <p:sp>
        <p:nvSpPr>
          <p:cNvPr id="2" name="TextBox 1">
            <a:extLst>
              <a:ext uri="{FF2B5EF4-FFF2-40B4-BE49-F238E27FC236}">
                <a16:creationId xmlns:a16="http://schemas.microsoft.com/office/drawing/2014/main" id="{EA257AED-9822-47DE-9628-0171DC11BC82}"/>
              </a:ext>
            </a:extLst>
          </p:cNvPr>
          <p:cNvSpPr txBox="1"/>
          <p:nvPr/>
        </p:nvSpPr>
        <p:spPr>
          <a:xfrm>
            <a:off x="207460" y="1550895"/>
            <a:ext cx="769763" cy="830997"/>
          </a:xfrm>
          <a:prstGeom prst="rect">
            <a:avLst/>
          </a:prstGeom>
          <a:noFill/>
        </p:spPr>
        <p:txBody>
          <a:bodyPr wrap="none" rtlCol="0">
            <a:spAutoFit/>
          </a:bodyPr>
          <a:lstStyle/>
          <a:p>
            <a:r>
              <a:rPr lang="en-US" sz="4800" b="1">
                <a:solidFill>
                  <a:srgbClr val="FF0000"/>
                </a:solidFill>
                <a:latin typeface="Berlin Sans FB" panose="020E0602020502020306" pitchFamily="34" charset="0"/>
              </a:rPr>
              <a:t>√</a:t>
            </a:r>
          </a:p>
        </p:txBody>
      </p:sp>
      <p:pic>
        <p:nvPicPr>
          <p:cNvPr id="4" name="CPF Areas">
            <a:hlinkClick r:id="" action="ppaction://media"/>
            <a:extLst>
              <a:ext uri="{FF2B5EF4-FFF2-40B4-BE49-F238E27FC236}">
                <a16:creationId xmlns:a16="http://schemas.microsoft.com/office/drawing/2014/main" id="{F4AC5D09-0835-46AD-AB33-433ECBB38A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53475" y="5550744"/>
            <a:ext cx="609600" cy="609600"/>
          </a:xfrm>
          <a:prstGeom prst="rect">
            <a:avLst/>
          </a:prstGeom>
        </p:spPr>
      </p:pic>
    </p:spTree>
    <p:extLst>
      <p:ext uri="{BB962C8B-B14F-4D97-AF65-F5344CB8AC3E}">
        <p14:creationId xmlns:p14="http://schemas.microsoft.com/office/powerpoint/2010/main" val="1451410130"/>
      </p:ext>
    </p:extLst>
  </p:cSld>
  <p:clrMapOvr>
    <a:masterClrMapping/>
  </p:clrMapOvr>
  <mc:AlternateContent xmlns:mc="http://schemas.openxmlformats.org/markup-compatibility/2006" xmlns:p14="http://schemas.microsoft.com/office/powerpoint/2010/main">
    <mc:Choice Requires="p14">
      <p:transition spd="slow" p14:dur="2000" advTm="36140"/>
    </mc:Choice>
    <mc:Fallback xmlns="">
      <p:transition spd="slow" advTm="3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a:xfrm>
            <a:off x="207460" y="5109882"/>
            <a:ext cx="8745471" cy="824574"/>
          </a:xfrm>
        </p:spPr>
        <p:txBody>
          <a:bodyPr/>
          <a:lstStyle/>
          <a:p>
            <a:r>
              <a:rPr lang="en-US"/>
              <a:t>State of the State</a:t>
            </a:r>
          </a:p>
        </p:txBody>
      </p:sp>
      <p:sp>
        <p:nvSpPr>
          <p:cNvPr id="8" name="TextBox 7">
            <a:extLst>
              <a:ext uri="{FF2B5EF4-FFF2-40B4-BE49-F238E27FC236}">
                <a16:creationId xmlns:a16="http://schemas.microsoft.com/office/drawing/2014/main" id="{49976C22-362B-496F-B256-86AD4A30B972}"/>
              </a:ext>
            </a:extLst>
          </p:cNvPr>
          <p:cNvSpPr txBox="1"/>
          <p:nvPr/>
        </p:nvSpPr>
        <p:spPr>
          <a:xfrm>
            <a:off x="210208" y="368998"/>
            <a:ext cx="5715464" cy="48474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300" dirty="0"/>
              <a:t>19th largest state in terms of land area</a:t>
            </a:r>
          </a:p>
          <a:p>
            <a:pPr marL="742928" lvl="1" indent="-285750">
              <a:spcAft>
                <a:spcPts val="600"/>
              </a:spcAft>
              <a:buFont typeface="Arial" panose="020B0604020202020204" pitchFamily="34" charset="0"/>
              <a:buChar char="•"/>
            </a:pPr>
            <a:r>
              <a:rPr lang="en-US" sz="1300" dirty="0"/>
              <a:t>70,000+ square miles</a:t>
            </a:r>
          </a:p>
          <a:p>
            <a:pPr marL="285750" indent="-285750">
              <a:spcAft>
                <a:spcPts val="600"/>
              </a:spcAft>
              <a:buFont typeface="Arial" panose="020B0604020202020204" pitchFamily="34" charset="0"/>
              <a:buChar char="•"/>
            </a:pPr>
            <a:r>
              <a:rPr lang="en-US" sz="1300" dirty="0"/>
              <a:t>3rd smallest in terms of population</a:t>
            </a:r>
          </a:p>
          <a:p>
            <a:pPr marL="285750" indent="-285750">
              <a:spcAft>
                <a:spcPts val="600"/>
              </a:spcAft>
              <a:buFont typeface="Arial" panose="020B0604020202020204" pitchFamily="34" charset="0"/>
              <a:buChar char="•"/>
            </a:pPr>
            <a:r>
              <a:rPr lang="en-US" sz="1300" dirty="0"/>
              <a:t> 	&lt; 800,000 residents</a:t>
            </a:r>
          </a:p>
          <a:p>
            <a:pPr marL="285750" indent="-285750">
              <a:spcAft>
                <a:spcPts val="600"/>
              </a:spcAft>
              <a:buFont typeface="Arial" panose="020B0604020202020204" pitchFamily="34" charset="0"/>
              <a:buChar char="•"/>
            </a:pPr>
            <a:r>
              <a:rPr lang="en-US" sz="1300" dirty="0"/>
              <a:t>Rankings:</a:t>
            </a:r>
          </a:p>
          <a:p>
            <a:pPr marL="742928" lvl="1" indent="-285750">
              <a:spcAft>
                <a:spcPts val="600"/>
              </a:spcAft>
              <a:buFont typeface="Arial" panose="020B0604020202020204" pitchFamily="34" charset="0"/>
              <a:buChar char="•"/>
            </a:pPr>
            <a:r>
              <a:rPr lang="en-US" sz="1300" dirty="0"/>
              <a:t>Top 10 for internet access by US News and World Report</a:t>
            </a:r>
          </a:p>
          <a:p>
            <a:pPr marL="742928" lvl="1" indent="-285750">
              <a:spcAft>
                <a:spcPts val="600"/>
              </a:spcAft>
              <a:buFont typeface="Arial" panose="020B0604020202020204" pitchFamily="34" charset="0"/>
              <a:buChar char="•"/>
            </a:pPr>
            <a:r>
              <a:rPr lang="en-US" sz="1300" dirty="0"/>
              <a:t>#4 ranking for overall infrastructure</a:t>
            </a:r>
          </a:p>
          <a:p>
            <a:pPr marL="742928" lvl="1" indent="-285750">
              <a:spcAft>
                <a:spcPts val="600"/>
              </a:spcAft>
              <a:buFont typeface="Arial" panose="020B0604020202020204" pitchFamily="34" charset="0"/>
              <a:buChar char="•"/>
            </a:pPr>
            <a:r>
              <a:rPr lang="en-US" sz="1300" dirty="0"/>
              <a:t>Leads the nation for quality of life</a:t>
            </a:r>
          </a:p>
          <a:p>
            <a:pPr marL="285750" indent="-285750">
              <a:spcAft>
                <a:spcPts val="600"/>
              </a:spcAft>
              <a:buFont typeface="Arial" panose="020B0604020202020204" pitchFamily="34" charset="0"/>
              <a:buChar char="•"/>
            </a:pPr>
            <a:r>
              <a:rPr lang="en-US" sz="1300" dirty="0"/>
              <a:t>75+% citizens have access to Gigabit services</a:t>
            </a:r>
          </a:p>
          <a:p>
            <a:pPr marL="742928" lvl="1" indent="-285750">
              <a:spcAft>
                <a:spcPts val="600"/>
              </a:spcAft>
              <a:buFont typeface="Arial" panose="020B0604020202020204" pitchFamily="34" charset="0"/>
              <a:buChar char="•"/>
            </a:pPr>
            <a:r>
              <a:rPr lang="en-US" sz="1300" dirty="0"/>
              <a:t>325+ communities</a:t>
            </a:r>
          </a:p>
          <a:p>
            <a:pPr marL="285750" indent="-285750">
              <a:spcAft>
                <a:spcPts val="600"/>
              </a:spcAft>
              <a:buFont typeface="Arial" panose="020B0604020202020204" pitchFamily="34" charset="0"/>
              <a:buChar char="•"/>
            </a:pPr>
            <a:r>
              <a:rPr lang="en-US" sz="1300" dirty="0" err="1"/>
              <a:t>STAGEnet</a:t>
            </a:r>
            <a:r>
              <a:rPr lang="en-US" sz="1300" dirty="0"/>
              <a:t>:  All public section anchor tenant locations have a minimum of 1G and can acquire 100G if required. (All County Court Houses, School Districts, Higher Education Campuses, State Government Buildings)</a:t>
            </a:r>
          </a:p>
          <a:p>
            <a:pPr marL="742928" lvl="1" indent="-285750">
              <a:spcAft>
                <a:spcPts val="600"/>
              </a:spcAft>
              <a:buFont typeface="Arial" panose="020B0604020202020204" pitchFamily="34" charset="0"/>
              <a:buChar char="•"/>
            </a:pPr>
            <a:r>
              <a:rPr lang="en-US" sz="1300" dirty="0"/>
              <a:t>1st state to achieve 1Gb/s service delivered to every K-12 district</a:t>
            </a:r>
          </a:p>
          <a:p>
            <a:pPr marL="285750" indent="-285750">
              <a:spcAft>
                <a:spcPts val="600"/>
              </a:spcAft>
              <a:buFont typeface="Arial" panose="020B0604020202020204" pitchFamily="34" charset="0"/>
              <a:buChar char="•"/>
            </a:pPr>
            <a:r>
              <a:rPr lang="en-US" sz="1300" dirty="0"/>
              <a:t>Less than 10,000 serviceable addresses that cannot acquire 1G service</a:t>
            </a:r>
          </a:p>
          <a:p>
            <a:pPr marL="285750" indent="-285750">
              <a:spcAft>
                <a:spcPts val="600"/>
              </a:spcAft>
              <a:buFont typeface="Arial" panose="020B0604020202020204" pitchFamily="34" charset="0"/>
              <a:buChar char="•"/>
            </a:pPr>
            <a:r>
              <a:rPr lang="en-US" sz="1300" dirty="0"/>
              <a:t>95.4% of North Dakotans have access to 100Mb or greater</a:t>
            </a:r>
          </a:p>
          <a:p>
            <a:pPr marL="285750" indent="-285750">
              <a:spcAft>
                <a:spcPts val="600"/>
              </a:spcAft>
              <a:buFont typeface="Arial" panose="020B0604020202020204" pitchFamily="34" charset="0"/>
              <a:buChar char="•"/>
            </a:pPr>
            <a:endParaRPr lang="en-US" dirty="0"/>
          </a:p>
        </p:txBody>
      </p:sp>
      <p:pic>
        <p:nvPicPr>
          <p:cNvPr id="4" name="State of state">
            <a:hlinkClick r:id="" action="ppaction://media"/>
            <a:extLst>
              <a:ext uri="{FF2B5EF4-FFF2-40B4-BE49-F238E27FC236}">
                <a16:creationId xmlns:a16="http://schemas.microsoft.com/office/drawing/2014/main" id="{1BC0D87D-CC83-4933-8022-D9A82753E2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05180" y="5602941"/>
            <a:ext cx="609600" cy="609600"/>
          </a:xfrm>
          <a:prstGeom prst="rect">
            <a:avLst/>
          </a:prstGeom>
        </p:spPr>
      </p:pic>
      <p:pic>
        <p:nvPicPr>
          <p:cNvPr id="6" name="Picture 5">
            <a:extLst>
              <a:ext uri="{FF2B5EF4-FFF2-40B4-BE49-F238E27FC236}">
                <a16:creationId xmlns:a16="http://schemas.microsoft.com/office/drawing/2014/main" id="{A6073D26-41DC-41DA-901E-6DE77E886403}"/>
              </a:ext>
            </a:extLst>
          </p:cNvPr>
          <p:cNvPicPr>
            <a:picLocks noChangeAspect="1"/>
          </p:cNvPicPr>
          <p:nvPr/>
        </p:nvPicPr>
        <p:blipFill>
          <a:blip r:embed="rId5"/>
          <a:stretch>
            <a:fillRect/>
          </a:stretch>
        </p:blipFill>
        <p:spPr>
          <a:xfrm>
            <a:off x="5925672" y="756093"/>
            <a:ext cx="5991225" cy="3635812"/>
          </a:xfrm>
          <a:prstGeom prst="rect">
            <a:avLst/>
          </a:prstGeom>
        </p:spPr>
      </p:pic>
    </p:spTree>
    <p:extLst>
      <p:ext uri="{BB962C8B-B14F-4D97-AF65-F5344CB8AC3E}">
        <p14:creationId xmlns:p14="http://schemas.microsoft.com/office/powerpoint/2010/main" val="3396985949"/>
      </p:ext>
    </p:extLst>
  </p:cSld>
  <p:clrMapOvr>
    <a:masterClrMapping/>
  </p:clrMapOvr>
  <mc:AlternateContent xmlns:mc="http://schemas.openxmlformats.org/markup-compatibility/2006" xmlns:p14="http://schemas.microsoft.com/office/powerpoint/2010/main">
    <mc:Choice Requires="p14">
      <p:transition spd="slow" p14:dur="2000" advTm="93261"/>
    </mc:Choice>
    <mc:Fallback xmlns="">
      <p:transition spd="slow" advTm="9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a:xfrm>
            <a:off x="207460" y="5109882"/>
            <a:ext cx="8745471" cy="824574"/>
          </a:xfrm>
        </p:spPr>
        <p:txBody>
          <a:bodyPr/>
          <a:lstStyle/>
          <a:p>
            <a:r>
              <a:rPr lang="en-US" sz="3600"/>
              <a:t>FCC Broadband Data Collection</a:t>
            </a:r>
          </a:p>
        </p:txBody>
      </p:sp>
      <p:sp>
        <p:nvSpPr>
          <p:cNvPr id="7" name="Text Placeholder 3">
            <a:extLst>
              <a:ext uri="{FF2B5EF4-FFF2-40B4-BE49-F238E27FC236}">
                <a16:creationId xmlns:a16="http://schemas.microsoft.com/office/drawing/2014/main" id="{F3B8A9CB-46C6-468A-8A6B-EA373AA56BC7}"/>
              </a:ext>
            </a:extLst>
          </p:cNvPr>
          <p:cNvSpPr>
            <a:spLocks noGrp="1"/>
          </p:cNvSpPr>
          <p:nvPr>
            <p:ph type="body" sz="quarter" idx="16"/>
          </p:nvPr>
        </p:nvSpPr>
        <p:spPr>
          <a:xfrm>
            <a:off x="210206" y="5993044"/>
            <a:ext cx="8745469" cy="766202"/>
          </a:xfrm>
        </p:spPr>
        <p:txBody>
          <a:bodyPr/>
          <a:lstStyle/>
          <a:p>
            <a:r>
              <a:rPr lang="en-US"/>
              <a:t>BDC Program</a:t>
            </a:r>
          </a:p>
        </p:txBody>
      </p:sp>
      <p:sp>
        <p:nvSpPr>
          <p:cNvPr id="5" name="TextBox 4">
            <a:extLst>
              <a:ext uri="{FF2B5EF4-FFF2-40B4-BE49-F238E27FC236}">
                <a16:creationId xmlns:a16="http://schemas.microsoft.com/office/drawing/2014/main" id="{2E528055-0906-43B6-A515-CC01C305E8A1}"/>
              </a:ext>
            </a:extLst>
          </p:cNvPr>
          <p:cNvSpPr txBox="1"/>
          <p:nvPr/>
        </p:nvSpPr>
        <p:spPr>
          <a:xfrm>
            <a:off x="770966" y="386560"/>
            <a:ext cx="8095128" cy="4524315"/>
          </a:xfrm>
          <a:prstGeom prst="rect">
            <a:avLst/>
          </a:prstGeom>
          <a:noFill/>
        </p:spPr>
        <p:txBody>
          <a:bodyPr wrap="square" rtlCol="0">
            <a:spAutoFit/>
          </a:bodyPr>
          <a:lstStyle/>
          <a:p>
            <a:pPr marL="285750" indent="-285750" algn="l">
              <a:buFont typeface="Arial" panose="020B0604020202020204" pitchFamily="34" charset="0"/>
              <a:buChar char="•"/>
            </a:pPr>
            <a:r>
              <a:rPr lang="en-US" sz="1600" b="0" i="0">
                <a:solidFill>
                  <a:srgbClr val="1D2B3E"/>
                </a:solidFill>
                <a:effectLst/>
                <a:latin typeface="Open Sans" panose="020B0606030504020204" pitchFamily="34" charset="0"/>
              </a:rPr>
              <a:t>Addresses the need for accurate data detailing where broadband service is and is not available</a:t>
            </a:r>
          </a:p>
          <a:p>
            <a:pPr marL="285750" indent="-285750" algn="l">
              <a:buFont typeface="Arial" panose="020B0604020202020204" pitchFamily="34" charset="0"/>
              <a:buChar char="•"/>
            </a:pPr>
            <a:r>
              <a:rPr lang="en-US" sz="1600" b="0" i="0">
                <a:solidFill>
                  <a:srgbClr val="1D2B3E"/>
                </a:solidFill>
                <a:effectLst/>
                <a:latin typeface="Open Sans" panose="020B0606030504020204" pitchFamily="34" charset="0"/>
              </a:rPr>
              <a:t>Service providers and governments use broadband maps to make decisions about where service is needed and how to fund the expansion of broadband services</a:t>
            </a:r>
          </a:p>
          <a:p>
            <a:pPr marL="285750" indent="-285750" algn="l">
              <a:buFont typeface="Arial" panose="020B0604020202020204" pitchFamily="34" charset="0"/>
              <a:buChar char="•"/>
            </a:pPr>
            <a:r>
              <a:rPr lang="en-US" sz="1600">
                <a:solidFill>
                  <a:srgbClr val="1D2B3E"/>
                </a:solidFill>
                <a:latin typeface="Open Sans" panose="020B0606030504020204" pitchFamily="34" charset="0"/>
              </a:rPr>
              <a:t>The FCC is </a:t>
            </a:r>
            <a:r>
              <a:rPr lang="en-US" sz="1600" b="0" i="0">
                <a:solidFill>
                  <a:srgbClr val="1D2B3E"/>
                </a:solidFill>
                <a:effectLst/>
                <a:latin typeface="Open Sans" panose="020B0606030504020204" pitchFamily="34" charset="0"/>
              </a:rPr>
              <a:t>updating its current broadband maps with more detailed and precise information on the availability of fixed and mobile broadband services</a:t>
            </a:r>
          </a:p>
          <a:p>
            <a:endParaRPr lang="en-US" sz="1600" b="1" i="0">
              <a:solidFill>
                <a:srgbClr val="1D2B3E"/>
              </a:solidFill>
              <a:effectLst/>
              <a:latin typeface="Open Sans" panose="020B0606030504020204" pitchFamily="34" charset="0"/>
            </a:endParaRPr>
          </a:p>
          <a:p>
            <a:r>
              <a:rPr lang="en-US" sz="1600" b="1" i="0">
                <a:solidFill>
                  <a:srgbClr val="1D2B3E"/>
                </a:solidFill>
                <a:effectLst/>
                <a:latin typeface="Open Sans" panose="020B0606030504020204" pitchFamily="34" charset="0"/>
              </a:rPr>
              <a:t>Who must file?</a:t>
            </a:r>
          </a:p>
          <a:p>
            <a:pPr marL="285750" indent="-285750">
              <a:buFont typeface="Arial" panose="020B0604020202020204" pitchFamily="34" charset="0"/>
              <a:buChar char="•"/>
            </a:pPr>
            <a:r>
              <a:rPr lang="en-US" sz="1600" b="0" i="0">
                <a:solidFill>
                  <a:srgbClr val="1D2B3E"/>
                </a:solidFill>
                <a:effectLst/>
                <a:latin typeface="Open Sans" panose="020B0606030504020204" pitchFamily="34" charset="0"/>
              </a:rPr>
              <a:t>Facilities-based providers of fixed and mobile broadband internet access who have one or more end user connections in service on June 30, 2022 must file.</a:t>
            </a:r>
          </a:p>
          <a:p>
            <a:pPr algn="l"/>
            <a:endParaRPr lang="en-US" sz="1600" b="1" i="0">
              <a:solidFill>
                <a:srgbClr val="1D2B3E"/>
              </a:solidFill>
              <a:effectLst/>
              <a:latin typeface="Open Sans" panose="020B0606030504020204" pitchFamily="34" charset="0"/>
            </a:endParaRPr>
          </a:p>
          <a:p>
            <a:pPr algn="l"/>
            <a:r>
              <a:rPr lang="en-US" sz="1600" b="1" i="0">
                <a:solidFill>
                  <a:srgbClr val="1D2B3E"/>
                </a:solidFill>
                <a:effectLst/>
                <a:latin typeface="Open Sans" panose="020B0606030504020204" pitchFamily="34" charset="0"/>
              </a:rPr>
              <a:t>When do you need to file?</a:t>
            </a:r>
          </a:p>
          <a:p>
            <a:pPr marL="285750" indent="-285750" algn="l">
              <a:buFont typeface="Arial" panose="020B0604020202020204" pitchFamily="34" charset="0"/>
              <a:buChar char="•"/>
            </a:pPr>
            <a:r>
              <a:rPr lang="en-US" sz="1600" b="0" i="0">
                <a:solidFill>
                  <a:srgbClr val="1D2B3E"/>
                </a:solidFill>
                <a:effectLst/>
                <a:latin typeface="Open Sans" panose="020B0606030504020204" pitchFamily="34" charset="0"/>
              </a:rPr>
              <a:t>The Commission’s Broadband Data Collection system </a:t>
            </a:r>
            <a:r>
              <a:rPr lang="en-US" sz="1600" b="0" i="0" u="none" strike="noStrike">
                <a:solidFill>
                  <a:srgbClr val="2C75D6"/>
                </a:solidFill>
                <a:effectLst/>
                <a:latin typeface="Open Sans" panose="020B0606030504020204" pitchFamily="34" charset="0"/>
                <a:hlinkClick r:id="rId4"/>
              </a:rPr>
              <a:t>will open on </a:t>
            </a:r>
            <a:r>
              <a:rPr lang="en-US" sz="1600" b="1" i="0" u="none" strike="noStrike">
                <a:solidFill>
                  <a:srgbClr val="2C75D6"/>
                </a:solidFill>
                <a:effectLst/>
                <a:latin typeface="Open Sans" panose="020B0606030504020204" pitchFamily="34" charset="0"/>
                <a:hlinkClick r:id="rId4"/>
              </a:rPr>
              <a:t>June 30, 2022</a:t>
            </a:r>
            <a:endParaRPr lang="en-US" sz="1600" b="0" i="0">
              <a:solidFill>
                <a:srgbClr val="1D2B3E"/>
              </a:solidFill>
              <a:effectLst/>
              <a:latin typeface="Open Sans" panose="020B0606030504020204" pitchFamily="34" charset="0"/>
            </a:endParaRPr>
          </a:p>
          <a:p>
            <a:pPr marL="285750" indent="-285750" algn="l">
              <a:buFont typeface="Arial" panose="020B0604020202020204" pitchFamily="34" charset="0"/>
              <a:buChar char="•"/>
            </a:pPr>
            <a:r>
              <a:rPr lang="en-US" sz="1600" b="0" i="0">
                <a:solidFill>
                  <a:srgbClr val="1D2B3E"/>
                </a:solidFill>
                <a:effectLst/>
                <a:latin typeface="Open Sans" panose="020B0606030504020204" pitchFamily="34" charset="0"/>
              </a:rPr>
              <a:t>Data depicting broadband service availability as of </a:t>
            </a:r>
            <a:r>
              <a:rPr lang="en-US" sz="1600" b="1" i="0">
                <a:solidFill>
                  <a:srgbClr val="1D2B3E"/>
                </a:solidFill>
                <a:effectLst/>
                <a:latin typeface="Open Sans" panose="020B0606030504020204" pitchFamily="34" charset="0"/>
              </a:rPr>
              <a:t>June 30, 2022</a:t>
            </a:r>
            <a:r>
              <a:rPr lang="en-US" sz="1600" b="0" i="0">
                <a:solidFill>
                  <a:srgbClr val="1D2B3E"/>
                </a:solidFill>
                <a:effectLst/>
                <a:latin typeface="Open Sans" panose="020B0606030504020204" pitchFamily="34" charset="0"/>
              </a:rPr>
              <a:t> are due no later than </a:t>
            </a:r>
            <a:r>
              <a:rPr lang="en-US" sz="1600" b="1" i="0">
                <a:solidFill>
                  <a:srgbClr val="1D2B3E"/>
                </a:solidFill>
                <a:effectLst/>
                <a:latin typeface="Open Sans" panose="020B0606030504020204" pitchFamily="34" charset="0"/>
              </a:rPr>
              <a:t>September 1, 2022</a:t>
            </a:r>
            <a:r>
              <a:rPr lang="en-US" sz="1600" b="0" i="0">
                <a:solidFill>
                  <a:srgbClr val="1D2B3E"/>
                </a:solidFill>
                <a:effectLst/>
                <a:latin typeface="Open Sans" panose="020B0606030504020204" pitchFamily="34" charset="0"/>
              </a:rPr>
              <a:t>.</a:t>
            </a:r>
          </a:p>
          <a:p>
            <a:pPr algn="l"/>
            <a:endParaRPr lang="en-US" sz="1600" b="0" i="0">
              <a:solidFill>
                <a:srgbClr val="1D2B3E"/>
              </a:solidFill>
              <a:effectLst/>
              <a:latin typeface="Open Sans" panose="020B0606030504020204" pitchFamily="34" charset="0"/>
            </a:endParaRPr>
          </a:p>
          <a:p>
            <a:pPr algn="l"/>
            <a:r>
              <a:rPr lang="en-US" sz="1600">
                <a:solidFill>
                  <a:srgbClr val="1D2B3E"/>
                </a:solidFill>
                <a:latin typeface="Open Sans" panose="020B0606030504020204" pitchFamily="34" charset="0"/>
              </a:rPr>
              <a:t>For more information click: </a:t>
            </a:r>
            <a:r>
              <a:rPr lang="en-US" sz="1600">
                <a:solidFill>
                  <a:srgbClr val="1D2B3E"/>
                </a:solidFill>
                <a:latin typeface="Open Sans" panose="020B0606030504020204" pitchFamily="34" charset="0"/>
                <a:hlinkClick r:id="rId5"/>
              </a:rPr>
              <a:t>FCC Broadband Data Collection</a:t>
            </a:r>
            <a:endParaRPr lang="en-US" sz="1600" b="0" i="0">
              <a:solidFill>
                <a:srgbClr val="1D2B3E"/>
              </a:solidFill>
              <a:effectLst/>
              <a:latin typeface="Open Sans" panose="020B0606030504020204" pitchFamily="34" charset="0"/>
            </a:endParaRPr>
          </a:p>
        </p:txBody>
      </p:sp>
      <p:pic>
        <p:nvPicPr>
          <p:cNvPr id="6" name="Picture 5">
            <a:extLst>
              <a:ext uri="{FF2B5EF4-FFF2-40B4-BE49-F238E27FC236}">
                <a16:creationId xmlns:a16="http://schemas.microsoft.com/office/drawing/2014/main" id="{312B8072-F805-4BF7-8CD6-E37D02BEA4DF}"/>
              </a:ext>
            </a:extLst>
          </p:cNvPr>
          <p:cNvPicPr>
            <a:picLocks noChangeAspect="1"/>
          </p:cNvPicPr>
          <p:nvPr/>
        </p:nvPicPr>
        <p:blipFill>
          <a:blip r:embed="rId6"/>
          <a:stretch>
            <a:fillRect/>
          </a:stretch>
        </p:blipFill>
        <p:spPr>
          <a:xfrm>
            <a:off x="9803338" y="2165559"/>
            <a:ext cx="1204131" cy="668309"/>
          </a:xfrm>
          <a:prstGeom prst="rect">
            <a:avLst/>
          </a:prstGeom>
        </p:spPr>
      </p:pic>
      <p:pic>
        <p:nvPicPr>
          <p:cNvPr id="8" name="Picture 7">
            <a:extLst>
              <a:ext uri="{FF2B5EF4-FFF2-40B4-BE49-F238E27FC236}">
                <a16:creationId xmlns:a16="http://schemas.microsoft.com/office/drawing/2014/main" id="{18D62F8F-4341-4EF6-A014-AD3912283CD6}"/>
              </a:ext>
            </a:extLst>
          </p:cNvPr>
          <p:cNvPicPr>
            <a:picLocks noChangeAspect="1"/>
          </p:cNvPicPr>
          <p:nvPr/>
        </p:nvPicPr>
        <p:blipFill>
          <a:blip r:embed="rId7"/>
          <a:stretch>
            <a:fillRect/>
          </a:stretch>
        </p:blipFill>
        <p:spPr>
          <a:xfrm>
            <a:off x="9032373" y="2976214"/>
            <a:ext cx="1204131" cy="727274"/>
          </a:xfrm>
          <a:prstGeom prst="rect">
            <a:avLst/>
          </a:prstGeom>
        </p:spPr>
      </p:pic>
      <p:pic>
        <p:nvPicPr>
          <p:cNvPr id="9" name="Picture 8">
            <a:extLst>
              <a:ext uri="{FF2B5EF4-FFF2-40B4-BE49-F238E27FC236}">
                <a16:creationId xmlns:a16="http://schemas.microsoft.com/office/drawing/2014/main" id="{77A94EAF-444C-4C30-898D-AE0A1AA6ADB7}"/>
              </a:ext>
            </a:extLst>
          </p:cNvPr>
          <p:cNvPicPr>
            <a:picLocks noChangeAspect="1"/>
          </p:cNvPicPr>
          <p:nvPr/>
        </p:nvPicPr>
        <p:blipFill>
          <a:blip r:embed="rId8"/>
          <a:stretch>
            <a:fillRect/>
          </a:stretch>
        </p:blipFill>
        <p:spPr>
          <a:xfrm>
            <a:off x="10494808" y="2970640"/>
            <a:ext cx="1204131" cy="736146"/>
          </a:xfrm>
          <a:prstGeom prst="rect">
            <a:avLst/>
          </a:prstGeom>
        </p:spPr>
      </p:pic>
      <p:sp>
        <p:nvSpPr>
          <p:cNvPr id="10" name="TextBox 9">
            <a:extLst>
              <a:ext uri="{FF2B5EF4-FFF2-40B4-BE49-F238E27FC236}">
                <a16:creationId xmlns:a16="http://schemas.microsoft.com/office/drawing/2014/main" id="{81E835B9-2AED-46D8-B0DE-5CB57374B7C4}"/>
              </a:ext>
            </a:extLst>
          </p:cNvPr>
          <p:cNvSpPr txBox="1"/>
          <p:nvPr/>
        </p:nvSpPr>
        <p:spPr>
          <a:xfrm>
            <a:off x="9220729" y="652781"/>
            <a:ext cx="2480359" cy="1200329"/>
          </a:xfrm>
          <a:prstGeom prst="rect">
            <a:avLst/>
          </a:prstGeom>
          <a:noFill/>
        </p:spPr>
        <p:txBody>
          <a:bodyPr wrap="none" rtlCol="0">
            <a:spAutoFit/>
          </a:bodyPr>
          <a:lstStyle/>
          <a:p>
            <a:pPr algn="ctr"/>
            <a:r>
              <a:rPr lang="en-US"/>
              <a:t>Need good source for </a:t>
            </a:r>
          </a:p>
          <a:p>
            <a:pPr algn="ctr"/>
            <a:r>
              <a:rPr lang="en-US"/>
              <a:t>identifying unserved </a:t>
            </a:r>
          </a:p>
          <a:p>
            <a:pPr algn="ctr"/>
            <a:r>
              <a:rPr lang="en-US"/>
              <a:t>and under served </a:t>
            </a:r>
          </a:p>
          <a:p>
            <a:pPr algn="ctr"/>
            <a:r>
              <a:rPr lang="en-US"/>
              <a:t>addresses?</a:t>
            </a:r>
          </a:p>
        </p:txBody>
      </p:sp>
      <p:pic>
        <p:nvPicPr>
          <p:cNvPr id="11" name="Picture 10">
            <a:extLst>
              <a:ext uri="{FF2B5EF4-FFF2-40B4-BE49-F238E27FC236}">
                <a16:creationId xmlns:a16="http://schemas.microsoft.com/office/drawing/2014/main" id="{939650E2-7321-4B3B-A9AE-77E1DD98FE51}"/>
              </a:ext>
            </a:extLst>
          </p:cNvPr>
          <p:cNvPicPr>
            <a:picLocks noChangeAspect="1"/>
          </p:cNvPicPr>
          <p:nvPr/>
        </p:nvPicPr>
        <p:blipFill>
          <a:blip r:embed="rId9"/>
          <a:stretch>
            <a:fillRect/>
          </a:stretch>
        </p:blipFill>
        <p:spPr>
          <a:xfrm>
            <a:off x="9032373" y="3971732"/>
            <a:ext cx="1204131" cy="734650"/>
          </a:xfrm>
          <a:prstGeom prst="rect">
            <a:avLst/>
          </a:prstGeom>
        </p:spPr>
      </p:pic>
      <p:pic>
        <p:nvPicPr>
          <p:cNvPr id="12" name="Picture 11">
            <a:extLst>
              <a:ext uri="{FF2B5EF4-FFF2-40B4-BE49-F238E27FC236}">
                <a16:creationId xmlns:a16="http://schemas.microsoft.com/office/drawing/2014/main" id="{FC7B44AF-4736-4B9A-BDEC-18218D45B3B2}"/>
              </a:ext>
            </a:extLst>
          </p:cNvPr>
          <p:cNvPicPr>
            <a:picLocks noChangeAspect="1"/>
          </p:cNvPicPr>
          <p:nvPr/>
        </p:nvPicPr>
        <p:blipFill>
          <a:blip r:embed="rId10"/>
          <a:stretch>
            <a:fillRect/>
          </a:stretch>
        </p:blipFill>
        <p:spPr>
          <a:xfrm>
            <a:off x="10494809" y="3980329"/>
            <a:ext cx="1204131" cy="726053"/>
          </a:xfrm>
          <a:prstGeom prst="rect">
            <a:avLst/>
          </a:prstGeom>
        </p:spPr>
      </p:pic>
      <p:pic>
        <p:nvPicPr>
          <p:cNvPr id="2" name="FCC data">
            <a:hlinkClick r:id="" action="ppaction://media"/>
            <a:extLst>
              <a:ext uri="{FF2B5EF4-FFF2-40B4-BE49-F238E27FC236}">
                <a16:creationId xmlns:a16="http://schemas.microsoft.com/office/drawing/2014/main" id="{E176E464-F137-4829-85FB-385C921FAE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27573" y="5595619"/>
            <a:ext cx="609600" cy="609600"/>
          </a:xfrm>
          <a:prstGeom prst="rect">
            <a:avLst/>
          </a:prstGeom>
        </p:spPr>
      </p:pic>
    </p:spTree>
    <p:extLst>
      <p:ext uri="{BB962C8B-B14F-4D97-AF65-F5344CB8AC3E}">
        <p14:creationId xmlns:p14="http://schemas.microsoft.com/office/powerpoint/2010/main" val="3490213764"/>
      </p:ext>
    </p:extLst>
  </p:cSld>
  <p:clrMapOvr>
    <a:masterClrMapping/>
  </p:clrMapOvr>
  <mc:AlternateContent xmlns:mc="http://schemas.openxmlformats.org/markup-compatibility/2006" xmlns:p14="http://schemas.microsoft.com/office/powerpoint/2010/main">
    <mc:Choice Requires="p14">
      <p:transition spd="slow" p14:dur="2000" advTm="60776"/>
    </mc:Choice>
    <mc:Fallback xmlns="">
      <p:transition spd="slow" advTm="60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a:xfrm>
            <a:off x="207460" y="5109882"/>
            <a:ext cx="8745471" cy="824574"/>
          </a:xfrm>
        </p:spPr>
        <p:txBody>
          <a:bodyPr/>
          <a:lstStyle/>
          <a:p>
            <a:r>
              <a:rPr lang="en-US"/>
              <a:t>Capital Projects Fund</a:t>
            </a:r>
          </a:p>
        </p:txBody>
      </p:sp>
      <p:sp>
        <p:nvSpPr>
          <p:cNvPr id="7" name="Text Placeholder 3">
            <a:extLst>
              <a:ext uri="{FF2B5EF4-FFF2-40B4-BE49-F238E27FC236}">
                <a16:creationId xmlns:a16="http://schemas.microsoft.com/office/drawing/2014/main" id="{F3B8A9CB-46C6-468A-8A6B-EA373AA56BC7}"/>
              </a:ext>
            </a:extLst>
          </p:cNvPr>
          <p:cNvSpPr>
            <a:spLocks noGrp="1"/>
          </p:cNvSpPr>
          <p:nvPr>
            <p:ph type="body" sz="quarter" idx="16"/>
          </p:nvPr>
        </p:nvSpPr>
        <p:spPr>
          <a:xfrm>
            <a:off x="210206" y="5993044"/>
            <a:ext cx="8745469" cy="766202"/>
          </a:xfrm>
        </p:spPr>
        <p:txBody>
          <a:bodyPr/>
          <a:lstStyle/>
          <a:p>
            <a:r>
              <a:rPr lang="en-US"/>
              <a:t>Eligibility</a:t>
            </a:r>
          </a:p>
        </p:txBody>
      </p:sp>
      <p:sp>
        <p:nvSpPr>
          <p:cNvPr id="8" name="TextBox 7">
            <a:extLst>
              <a:ext uri="{FF2B5EF4-FFF2-40B4-BE49-F238E27FC236}">
                <a16:creationId xmlns:a16="http://schemas.microsoft.com/office/drawing/2014/main" id="{49976C22-362B-496F-B256-86AD4A30B972}"/>
              </a:ext>
            </a:extLst>
          </p:cNvPr>
          <p:cNvSpPr txBox="1"/>
          <p:nvPr/>
        </p:nvSpPr>
        <p:spPr>
          <a:xfrm>
            <a:off x="210208" y="368998"/>
            <a:ext cx="5724428" cy="4201150"/>
          </a:xfrm>
          <a:prstGeom prst="rect">
            <a:avLst/>
          </a:prstGeom>
          <a:noFill/>
        </p:spPr>
        <p:txBody>
          <a:bodyPr wrap="square" rtlCol="0">
            <a:spAutoFit/>
          </a:bodyPr>
          <a:lstStyle/>
          <a:p>
            <a:pPr>
              <a:spcAft>
                <a:spcPts val="600"/>
              </a:spcAft>
            </a:pPr>
            <a:r>
              <a:rPr lang="en-US" sz="2000" u="sng" dirty="0"/>
              <a:t>Eligibility Requirements</a:t>
            </a:r>
          </a:p>
          <a:p>
            <a:pPr marL="285750" indent="-285750">
              <a:spcAft>
                <a:spcPts val="60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The project invests in capital assets designed to directly enable work, education, and health monitoring</a:t>
            </a:r>
          </a:p>
          <a:p>
            <a:pPr marL="285750" indent="-285750">
              <a:spcAft>
                <a:spcPts val="60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Utilize future proof technology</a:t>
            </a:r>
          </a:p>
          <a:p>
            <a:pPr marL="285750" indent="-285750">
              <a:spcAft>
                <a:spcPts val="600"/>
              </a:spcAft>
              <a:buFont typeface="Arial" panose="020B0604020202020204" pitchFamily="34" charset="0"/>
              <a:buChar char="•"/>
            </a:pPr>
            <a:r>
              <a:rPr lang="en-US" sz="1600" dirty="0"/>
              <a:t>Networks should support 100/100 service day 1</a:t>
            </a:r>
          </a:p>
          <a:p>
            <a:pPr marL="742928" lvl="1" indent="-285750">
              <a:spcAft>
                <a:spcPts val="600"/>
              </a:spcAft>
              <a:buFont typeface="Arial" panose="020B0604020202020204" pitchFamily="34" charset="0"/>
              <a:buChar char="•"/>
            </a:pPr>
            <a:r>
              <a:rPr lang="en-US" sz="1600" dirty="0"/>
              <a:t>Exceptions will be considered </a:t>
            </a:r>
          </a:p>
          <a:p>
            <a:pPr marL="285750" indent="-285750">
              <a:spcAft>
                <a:spcPts val="600"/>
              </a:spcAft>
              <a:buFont typeface="Arial" panose="020B0604020202020204" pitchFamily="34" charset="0"/>
              <a:buChar char="•"/>
            </a:pPr>
            <a:r>
              <a:rPr lang="en-US" sz="1600" dirty="0"/>
              <a:t>Service provider shall provide a % of the capital cost</a:t>
            </a:r>
          </a:p>
          <a:p>
            <a:pPr marL="742928" lvl="1" indent="-285750">
              <a:spcAft>
                <a:spcPts val="600"/>
              </a:spcAft>
              <a:buFont typeface="Arial" panose="020B0604020202020204" pitchFamily="34" charset="0"/>
              <a:buChar char="•"/>
            </a:pPr>
            <a:r>
              <a:rPr lang="en-US" sz="1600" dirty="0"/>
              <a:t>Not funded from another state or fed program</a:t>
            </a:r>
          </a:p>
          <a:p>
            <a:pPr marL="285750" indent="-285750">
              <a:spcAft>
                <a:spcPts val="60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Funding will be limited to authorized CAPEX</a:t>
            </a:r>
          </a:p>
          <a:p>
            <a:pPr marL="742928" lvl="1" indent="-285750">
              <a:spcAft>
                <a:spcPts val="60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Not available for OPEX or other ineligible costs</a:t>
            </a:r>
          </a:p>
          <a:p>
            <a:pPr marL="285750" indent="-285750">
              <a:spcAft>
                <a:spcPts val="600"/>
              </a:spcAft>
              <a:buFont typeface="Arial" panose="020B0604020202020204" pitchFamily="34" charset="0"/>
              <a:buChar char="•"/>
            </a:pPr>
            <a:r>
              <a:rPr lang="en-US" sz="1600" dirty="0">
                <a:cs typeface="Times New Roman" panose="02020603050405020304" pitchFamily="18" charset="0"/>
              </a:rPr>
              <a:t>Must address unserved or underserved addresses</a:t>
            </a:r>
          </a:p>
          <a:p>
            <a:pPr marL="285750" indent="-285750">
              <a:spcAft>
                <a:spcPts val="600"/>
              </a:spcAft>
              <a:buFont typeface="Arial" panose="020B0604020202020204" pitchFamily="34" charset="0"/>
              <a:buChar char="•"/>
            </a:pPr>
            <a:r>
              <a:rPr lang="en-US" sz="1600" dirty="0">
                <a:cs typeface="Times New Roman" panose="02020603050405020304" pitchFamily="18" charset="0"/>
              </a:rPr>
              <a:t>Company financial viability is required </a:t>
            </a:r>
          </a:p>
          <a:p>
            <a:pPr marL="285750" indent="-285750">
              <a:spcAft>
                <a:spcPts val="600"/>
              </a:spcAft>
              <a:buFont typeface="Arial" panose="020B0604020202020204" pitchFamily="34" charset="0"/>
              <a:buChar char="•"/>
            </a:pPr>
            <a:r>
              <a:rPr lang="en-US" sz="1600" dirty="0">
                <a:cs typeface="Times New Roman" panose="02020603050405020304" pitchFamily="18" charset="0"/>
              </a:rPr>
              <a:t>Applicants must participate in the FCC’s ACP</a:t>
            </a:r>
          </a:p>
        </p:txBody>
      </p:sp>
      <p:sp>
        <p:nvSpPr>
          <p:cNvPr id="6" name="TextBox 5">
            <a:extLst>
              <a:ext uri="{FF2B5EF4-FFF2-40B4-BE49-F238E27FC236}">
                <a16:creationId xmlns:a16="http://schemas.microsoft.com/office/drawing/2014/main" id="{22E5FD6E-936E-459B-BE5D-3191D92B4A51}"/>
              </a:ext>
            </a:extLst>
          </p:cNvPr>
          <p:cNvSpPr txBox="1"/>
          <p:nvPr/>
        </p:nvSpPr>
        <p:spPr>
          <a:xfrm>
            <a:off x="6257365" y="377240"/>
            <a:ext cx="5724428" cy="4324261"/>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en-US" sz="1600"/>
              <a:t>Grantees must participate in a qualifying affordability plans and in federal programs that provide low-income consumers with subsidies on broadband internet access services.</a:t>
            </a:r>
          </a:p>
          <a:p>
            <a:pPr marL="285750" indent="-285750">
              <a:spcAft>
                <a:spcPts val="600"/>
              </a:spcAft>
              <a:buFont typeface="Arial" panose="020B0604020202020204" pitchFamily="34" charset="0"/>
              <a:buChar char="•"/>
            </a:pPr>
            <a:endParaRPr lang="en-US" sz="1600">
              <a:solidFill>
                <a:srgbClr val="000000"/>
              </a:solidFill>
              <a:hlinkClick r:id="rId4">
                <a:extLst>
                  <a:ext uri="{A12FA001-AC4F-418D-AE19-62706E023703}">
                    <ahyp:hlinkClr xmlns:ahyp="http://schemas.microsoft.com/office/drawing/2018/hyperlinkcolor" val="tx"/>
                  </a:ext>
                </a:extLst>
              </a:hlinkClick>
            </a:endParaRPr>
          </a:p>
          <a:p>
            <a:pPr>
              <a:spcAft>
                <a:spcPts val="600"/>
              </a:spcAft>
            </a:pPr>
            <a:r>
              <a:rPr lang="en-US" sz="1600" b="1">
                <a:solidFill>
                  <a:srgbClr val="000000"/>
                </a:solidFill>
                <a:hlinkClick r:id="rId4">
                  <a:extLst>
                    <a:ext uri="{A12FA001-AC4F-418D-AE19-62706E023703}">
                      <ahyp:hlinkClr xmlns:ahyp="http://schemas.microsoft.com/office/drawing/2018/hyperlinkcolor" val="tx"/>
                    </a:ext>
                  </a:extLst>
                </a:hlinkClick>
              </a:rPr>
              <a:t>For more information check out these links:</a:t>
            </a:r>
          </a:p>
          <a:p>
            <a:pPr>
              <a:spcAft>
                <a:spcPts val="600"/>
              </a:spcAft>
            </a:pPr>
            <a:endParaRPr lang="en-US" sz="1600" b="1">
              <a:solidFill>
                <a:srgbClr val="000000"/>
              </a:solidFill>
              <a:hlinkClick r:id="rId4">
                <a:extLst>
                  <a:ext uri="{A12FA001-AC4F-418D-AE19-62706E023703}">
                    <ahyp:hlinkClr xmlns:ahyp="http://schemas.microsoft.com/office/drawing/2018/hyperlinkcolor" val="tx"/>
                  </a:ext>
                </a:extLst>
              </a:hlinkClick>
            </a:endParaRPr>
          </a:p>
          <a:p>
            <a:pPr marL="285750" indent="-285750">
              <a:spcAft>
                <a:spcPts val="600"/>
              </a:spcAft>
              <a:buFont typeface="Arial" panose="020B0604020202020204" pitchFamily="34" charset="0"/>
              <a:buChar char="•"/>
            </a:pPr>
            <a:r>
              <a:rPr lang="en-US" sz="1600" u="sng">
                <a:solidFill>
                  <a:schemeClr val="tx2"/>
                </a:solidFill>
                <a:hlinkClick r:id="rId4">
                  <a:extLst>
                    <a:ext uri="{A12FA001-AC4F-418D-AE19-62706E023703}">
                      <ahyp:hlinkClr xmlns:ahyp="http://schemas.microsoft.com/office/drawing/2018/hyperlinkcolor" val="tx"/>
                    </a:ext>
                  </a:extLst>
                </a:hlinkClick>
              </a:rPr>
              <a:t>ARPA Section 9901</a:t>
            </a:r>
            <a:endParaRPr lang="en-US" sz="1600" u="sng">
              <a:solidFill>
                <a:schemeClr val="tx2"/>
              </a:solidFill>
            </a:endParaRPr>
          </a:p>
          <a:p>
            <a:pPr marL="285750" indent="-285750">
              <a:spcAft>
                <a:spcPts val="600"/>
              </a:spcAft>
              <a:buFont typeface="Arial" panose="020B0604020202020204" pitchFamily="34" charset="0"/>
              <a:buChar char="•"/>
            </a:pPr>
            <a:r>
              <a:rPr lang="en-US" sz="1600" u="sng">
                <a:solidFill>
                  <a:schemeClr val="tx2"/>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US Treasury CPF Guidance and Eligibility Requirements</a:t>
            </a:r>
            <a:endParaRPr lang="en-US" sz="1600" u="sng">
              <a:solidFill>
                <a:schemeClr val="tx2"/>
              </a:solidFill>
              <a:ea typeface="Calibri" panose="020F050202020403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en-US" sz="1600" u="sng">
                <a:solidFill>
                  <a:srgbClr val="000000"/>
                </a:solidFill>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US Treasury CPF </a:t>
            </a:r>
            <a:r>
              <a:rPr lang="en-US" sz="1600" u="sng">
                <a:solidFill>
                  <a:schemeClr val="tx2"/>
                </a:solidFill>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FAQ</a:t>
            </a:r>
            <a:endParaRPr lang="en-US" sz="1600" u="sng">
              <a:solidFill>
                <a:schemeClr val="tx2"/>
              </a:solidFill>
              <a:effectLst/>
              <a:ea typeface="Calibri" panose="020F050202020403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en-US" sz="1600" u="sng">
                <a:solidFill>
                  <a:srgbClr val="000000"/>
                </a:solidFill>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Grant </a:t>
            </a:r>
            <a:r>
              <a:rPr lang="en-US" sz="1600" u="sng">
                <a:solidFill>
                  <a:schemeClr val="tx2"/>
                </a:solidFill>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Recipient Reporting Requirements</a:t>
            </a:r>
            <a:endParaRPr lang="en-US" sz="1600" u="sng">
              <a:solidFill>
                <a:schemeClr val="tx2"/>
              </a:solidFill>
              <a:ea typeface="Calibri" panose="020F0502020204030204" pitchFamily="34" charset="0"/>
              <a:cs typeface="Times New Roman" panose="02020603050405020304" pitchFamily="18" charset="0"/>
            </a:endParaRPr>
          </a:p>
          <a:p>
            <a:pPr marL="684213">
              <a:spcAft>
                <a:spcPts val="600"/>
              </a:spcAft>
            </a:pPr>
            <a:r>
              <a:rPr lang="en-US" sz="1200">
                <a:solidFill>
                  <a:schemeClr val="tx2"/>
                </a:solidFill>
                <a:ea typeface="Calibri" panose="020F0502020204030204" pitchFamily="34" charset="0"/>
                <a:cs typeface="Times New Roman" panose="02020603050405020304" pitchFamily="18" charset="0"/>
              </a:rPr>
              <a:t>Note: Service Providers will be required to complete quarterly and annual reports based on the US Treasury reporting guidelines. Application to the CPF Grant implies acceptance of this criteria.</a:t>
            </a:r>
            <a:endParaRPr lang="en-US" sz="1200">
              <a:solidFill>
                <a:schemeClr val="tx2"/>
              </a:solidFill>
              <a:effectLst/>
              <a:ea typeface="Calibri" panose="020F0502020204030204" pitchFamily="34" charset="0"/>
              <a:cs typeface="Times New Roman" panose="02020603050405020304" pitchFamily="18" charset="0"/>
            </a:endParaRPr>
          </a:p>
        </p:txBody>
      </p:sp>
      <p:pic>
        <p:nvPicPr>
          <p:cNvPr id="2" name="CPF Eligibility">
            <a:hlinkClick r:id="" action="ppaction://media"/>
            <a:extLst>
              <a:ext uri="{FF2B5EF4-FFF2-40B4-BE49-F238E27FC236}">
                <a16:creationId xmlns:a16="http://schemas.microsoft.com/office/drawing/2014/main" id="{DE683BD3-4555-42E1-A51A-121E3E80B0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5550744"/>
            <a:ext cx="609600" cy="609600"/>
          </a:xfrm>
          <a:prstGeom prst="rect">
            <a:avLst/>
          </a:prstGeom>
        </p:spPr>
      </p:pic>
    </p:spTree>
    <p:extLst>
      <p:ext uri="{BB962C8B-B14F-4D97-AF65-F5344CB8AC3E}">
        <p14:creationId xmlns:p14="http://schemas.microsoft.com/office/powerpoint/2010/main" val="1924244594"/>
      </p:ext>
    </p:extLst>
  </p:cSld>
  <p:clrMapOvr>
    <a:masterClrMapping/>
  </p:clrMapOvr>
  <mc:AlternateContent xmlns:mc="http://schemas.openxmlformats.org/markup-compatibility/2006" xmlns:p14="http://schemas.microsoft.com/office/powerpoint/2010/main">
    <mc:Choice Requires="p14">
      <p:transition spd="slow" p14:dur="2000" advTm="98160"/>
    </mc:Choice>
    <mc:Fallback xmlns="">
      <p:transition spd="slow" advTm="9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E34CA-588C-4F65-9BA3-243973C43BDA}"/>
              </a:ext>
            </a:extLst>
          </p:cNvPr>
          <p:cNvSpPr>
            <a:spLocks noGrp="1"/>
          </p:cNvSpPr>
          <p:nvPr>
            <p:ph type="title"/>
          </p:nvPr>
        </p:nvSpPr>
        <p:spPr>
          <a:xfrm>
            <a:off x="207460" y="5109882"/>
            <a:ext cx="8745471" cy="824574"/>
          </a:xfrm>
        </p:spPr>
        <p:txBody>
          <a:bodyPr/>
          <a:lstStyle/>
          <a:p>
            <a:r>
              <a:rPr lang="en-US"/>
              <a:t>Capital Projects Fund</a:t>
            </a:r>
          </a:p>
        </p:txBody>
      </p:sp>
      <p:sp>
        <p:nvSpPr>
          <p:cNvPr id="7" name="Text Placeholder 3">
            <a:extLst>
              <a:ext uri="{FF2B5EF4-FFF2-40B4-BE49-F238E27FC236}">
                <a16:creationId xmlns:a16="http://schemas.microsoft.com/office/drawing/2014/main" id="{F3B8A9CB-46C6-468A-8A6B-EA373AA56BC7}"/>
              </a:ext>
            </a:extLst>
          </p:cNvPr>
          <p:cNvSpPr>
            <a:spLocks noGrp="1"/>
          </p:cNvSpPr>
          <p:nvPr>
            <p:ph type="body" sz="quarter" idx="16"/>
          </p:nvPr>
        </p:nvSpPr>
        <p:spPr>
          <a:xfrm>
            <a:off x="210206" y="5993044"/>
            <a:ext cx="8745469" cy="766202"/>
          </a:xfrm>
        </p:spPr>
        <p:txBody>
          <a:bodyPr/>
          <a:lstStyle/>
          <a:p>
            <a:r>
              <a:rPr lang="en-US"/>
              <a:t>Prioritization and Evaluation</a:t>
            </a:r>
          </a:p>
        </p:txBody>
      </p:sp>
      <p:sp>
        <p:nvSpPr>
          <p:cNvPr id="6" name="TextBox 5">
            <a:extLst>
              <a:ext uri="{FF2B5EF4-FFF2-40B4-BE49-F238E27FC236}">
                <a16:creationId xmlns:a16="http://schemas.microsoft.com/office/drawing/2014/main" id="{22E5FD6E-936E-459B-BE5D-3191D92B4A51}"/>
              </a:ext>
            </a:extLst>
          </p:cNvPr>
          <p:cNvSpPr txBox="1"/>
          <p:nvPr/>
        </p:nvSpPr>
        <p:spPr>
          <a:xfrm>
            <a:off x="6257365" y="377240"/>
            <a:ext cx="5724428" cy="3754874"/>
          </a:xfrm>
          <a:prstGeom prst="rect">
            <a:avLst/>
          </a:prstGeom>
          <a:noFill/>
        </p:spPr>
        <p:txBody>
          <a:bodyPr wrap="square" rtlCol="0">
            <a:spAutoFit/>
          </a:bodyPr>
          <a:lstStyle/>
          <a:p>
            <a:pPr>
              <a:spcAft>
                <a:spcPts val="600"/>
              </a:spcAft>
            </a:pPr>
            <a:r>
              <a:rPr lang="en-US" sz="2000" u="sng" dirty="0"/>
              <a:t>Evaluation</a:t>
            </a:r>
          </a:p>
          <a:p>
            <a:pPr marL="285750" indent="-285750">
              <a:spcAft>
                <a:spcPts val="600"/>
              </a:spcAft>
              <a:buFont typeface="Arial" panose="020B0604020202020204" pitchFamily="34" charset="0"/>
              <a:buChar char="•"/>
            </a:pPr>
            <a:r>
              <a:rPr lang="en-US" dirty="0"/>
              <a:t>Speed Delivered and Technology</a:t>
            </a:r>
          </a:p>
          <a:p>
            <a:pPr marL="285750" indent="-285750">
              <a:spcAft>
                <a:spcPts val="600"/>
              </a:spcAft>
              <a:buFont typeface="Arial" panose="020B0604020202020204" pitchFamily="34" charset="0"/>
              <a:buChar char="•"/>
            </a:pPr>
            <a:r>
              <a:rPr lang="en-US" dirty="0"/>
              <a:t>Financial Wherewithal</a:t>
            </a:r>
          </a:p>
          <a:p>
            <a:pPr marL="285750" indent="-285750">
              <a:spcAft>
                <a:spcPts val="600"/>
              </a:spcAft>
              <a:buFont typeface="Arial" panose="020B0604020202020204" pitchFamily="34" charset="0"/>
              <a:buChar char="•"/>
            </a:pPr>
            <a:r>
              <a:rPr lang="en-US" dirty="0"/>
              <a:t>Addresses Served</a:t>
            </a:r>
          </a:p>
          <a:p>
            <a:pPr marL="285750" indent="-285750">
              <a:spcAft>
                <a:spcPts val="600"/>
              </a:spcAft>
              <a:buFont typeface="Arial" panose="020B0604020202020204" pitchFamily="34" charset="0"/>
              <a:buChar char="•"/>
            </a:pPr>
            <a:r>
              <a:rPr lang="en-US" dirty="0"/>
              <a:t>Project Timeline</a:t>
            </a:r>
          </a:p>
          <a:p>
            <a:pPr marL="285750" indent="-285750">
              <a:spcAft>
                <a:spcPts val="600"/>
              </a:spcAft>
              <a:buFont typeface="Arial" panose="020B0604020202020204" pitchFamily="34" charset="0"/>
              <a:buChar char="•"/>
            </a:pPr>
            <a:r>
              <a:rPr lang="en-US" dirty="0"/>
              <a:t>Services Offered</a:t>
            </a:r>
          </a:p>
          <a:p>
            <a:pPr marL="285750" indent="-285750">
              <a:spcAft>
                <a:spcPts val="600"/>
              </a:spcAft>
              <a:buFont typeface="Arial" panose="020B0604020202020204" pitchFamily="34" charset="0"/>
              <a:buChar char="•"/>
            </a:pPr>
            <a:r>
              <a:rPr lang="en-US" dirty="0"/>
              <a:t>Operational Capability</a:t>
            </a:r>
          </a:p>
          <a:p>
            <a:pPr>
              <a:spcAft>
                <a:spcPts val="600"/>
              </a:spcAft>
            </a:pPr>
            <a:endParaRPr lang="en-US" sz="1000" dirty="0"/>
          </a:p>
          <a:p>
            <a:pPr>
              <a:spcAft>
                <a:spcPts val="600"/>
              </a:spcAft>
            </a:pPr>
            <a:r>
              <a:rPr lang="en-US" sz="1200" dirty="0"/>
              <a:t>Note:  The goal of the NDIT Grant Program is to award grants for projects that exclusively extend broadband service into unserved and underserved areas. Applications are to be received through a competitive grant process that results in awards based on objective and efficient scoring methodologies. Each application received will be validated for its competitiveness, completeness, and eligibility.</a:t>
            </a:r>
          </a:p>
        </p:txBody>
      </p:sp>
      <p:sp>
        <p:nvSpPr>
          <p:cNvPr id="9" name="TextBox 8">
            <a:extLst>
              <a:ext uri="{FF2B5EF4-FFF2-40B4-BE49-F238E27FC236}">
                <a16:creationId xmlns:a16="http://schemas.microsoft.com/office/drawing/2014/main" id="{D4552A82-6AAA-42F7-A2AA-F7653DA6F5D1}"/>
              </a:ext>
            </a:extLst>
          </p:cNvPr>
          <p:cNvSpPr txBox="1"/>
          <p:nvPr/>
        </p:nvSpPr>
        <p:spPr>
          <a:xfrm>
            <a:off x="532937" y="377240"/>
            <a:ext cx="5724428" cy="3862596"/>
          </a:xfrm>
          <a:prstGeom prst="rect">
            <a:avLst/>
          </a:prstGeom>
          <a:noFill/>
        </p:spPr>
        <p:txBody>
          <a:bodyPr wrap="square" rtlCol="0">
            <a:spAutoFit/>
          </a:bodyPr>
          <a:lstStyle/>
          <a:p>
            <a:pPr>
              <a:spcAft>
                <a:spcPts val="600"/>
              </a:spcAft>
            </a:pPr>
            <a:r>
              <a:rPr lang="en-US" sz="2000" u="sng" dirty="0"/>
              <a:t>Prioritization</a:t>
            </a:r>
          </a:p>
          <a:p>
            <a:pPr marL="285750" indent="-285750">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Unserved before underserved</a:t>
            </a:r>
          </a:p>
          <a:p>
            <a:pPr marL="285750" indent="-285750">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Projects that focus on the last mile activities</a:t>
            </a:r>
          </a:p>
          <a:p>
            <a:pPr marL="285750" indent="-285750">
              <a:spcAft>
                <a:spcPts val="600"/>
              </a:spcAft>
              <a:buFont typeface="Arial" panose="020B0604020202020204" pitchFamily="34" charset="0"/>
              <a:buChar char="•"/>
            </a:pPr>
            <a:r>
              <a:rPr lang="en-US" dirty="0">
                <a:latin typeface="Calibri" panose="020F0502020204030204" pitchFamily="34" charset="0"/>
                <a:cs typeface="Times New Roman" panose="02020603050405020304" pitchFamily="18" charset="0"/>
              </a:rPr>
              <a:t>Fiber solutions</a:t>
            </a:r>
          </a:p>
          <a:p>
            <a:pPr marL="285750" indent="-285750">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Affordability and cost efficiency</a:t>
            </a:r>
          </a:p>
          <a:p>
            <a:pPr marL="285750" indent="-285750">
              <a:spcAft>
                <a:spcPts val="600"/>
              </a:spcAft>
              <a:buFont typeface="Arial" panose="020B0604020202020204" pitchFamily="34" charset="0"/>
              <a:buChar char="•"/>
            </a:pPr>
            <a:r>
              <a:rPr lang="en-US" dirty="0">
                <a:latin typeface="Calibri" panose="020F0502020204030204" pitchFamily="34" charset="0"/>
                <a:cs typeface="Times New Roman" panose="02020603050405020304" pitchFamily="18" charset="0"/>
              </a:rPr>
              <a:t>Addresses critical infrastructure needs / community facilities</a:t>
            </a:r>
          </a:p>
          <a:p>
            <a:pPr marL="285750" indent="-285750">
              <a:spcAft>
                <a:spcPts val="6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Serves tribal land</a:t>
            </a:r>
          </a:p>
          <a:p>
            <a:pPr marL="285750" indent="-285750">
              <a:spcAft>
                <a:spcPts val="600"/>
              </a:spcAft>
              <a:buFont typeface="Arial" panose="020B0604020202020204" pitchFamily="34" charset="0"/>
              <a:buChar char="•"/>
            </a:pPr>
            <a:r>
              <a:rPr lang="en-US" dirty="0">
                <a:latin typeface="Calibri" panose="020F0502020204030204" pitchFamily="34" charset="0"/>
                <a:cs typeface="Times New Roman" panose="02020603050405020304" pitchFamily="18" charset="0"/>
              </a:rPr>
              <a:t>Broadband speeds delivered</a:t>
            </a:r>
          </a:p>
          <a:p>
            <a:pPr marL="285750" indent="-285750">
              <a:spcAft>
                <a:spcPts val="600"/>
              </a:spcAft>
              <a:buFont typeface="Arial" panose="020B0604020202020204" pitchFamily="34" charset="0"/>
              <a:buChar char="•"/>
            </a:pPr>
            <a:r>
              <a:rPr lang="en-US" dirty="0">
                <a:latin typeface="Calibri" panose="020F0502020204030204" pitchFamily="34" charset="0"/>
                <a:cs typeface="Times New Roman" panose="02020603050405020304" pitchFamily="18" charset="0"/>
              </a:rPr>
              <a:t>Project completion date</a:t>
            </a:r>
          </a:p>
          <a:p>
            <a:pPr marL="285750" indent="-285750">
              <a:spcAft>
                <a:spcPts val="600"/>
              </a:spcAft>
              <a:buFont typeface="Arial" panose="020B0604020202020204" pitchFamily="34" charset="0"/>
              <a:buChar char="•"/>
            </a:pPr>
            <a:endParaRPr lang="en-US" dirty="0"/>
          </a:p>
        </p:txBody>
      </p:sp>
      <p:pic>
        <p:nvPicPr>
          <p:cNvPr id="5" name="Priorities">
            <a:hlinkClick r:id="" action="ppaction://media"/>
            <a:extLst>
              <a:ext uri="{FF2B5EF4-FFF2-40B4-BE49-F238E27FC236}">
                <a16:creationId xmlns:a16="http://schemas.microsoft.com/office/drawing/2014/main" id="{12165CCB-2DF2-4F6F-A139-6AFC9BA0B3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8363" y="5522169"/>
            <a:ext cx="609600" cy="609600"/>
          </a:xfrm>
          <a:prstGeom prst="rect">
            <a:avLst/>
          </a:prstGeom>
        </p:spPr>
      </p:pic>
    </p:spTree>
    <p:extLst>
      <p:ext uri="{BB962C8B-B14F-4D97-AF65-F5344CB8AC3E}">
        <p14:creationId xmlns:p14="http://schemas.microsoft.com/office/powerpoint/2010/main" val="2556155659"/>
      </p:ext>
    </p:extLst>
  </p:cSld>
  <p:clrMapOvr>
    <a:masterClrMapping/>
  </p:clrMapOvr>
  <mc:AlternateContent xmlns:mc="http://schemas.openxmlformats.org/markup-compatibility/2006" xmlns:p14="http://schemas.microsoft.com/office/powerpoint/2010/main">
    <mc:Choice Requires="p14">
      <p:transition spd="slow" p14:dur="2000" advTm="108901"/>
    </mc:Choice>
    <mc:Fallback xmlns="">
      <p:transition spd="slow" advTm="10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tandard Slides">
  <a:themeElements>
    <a:clrScheme name="Custom 1">
      <a:dk1>
        <a:srgbClr val="796E66"/>
      </a:dk1>
      <a:lt1>
        <a:sysClr val="window" lastClr="FFFFFF"/>
      </a:lt1>
      <a:dk2>
        <a:srgbClr val="000000"/>
      </a:dk2>
      <a:lt2>
        <a:srgbClr val="B6B0A2"/>
      </a:lt2>
      <a:accent1>
        <a:srgbClr val="D34727"/>
      </a:accent1>
      <a:accent2>
        <a:srgbClr val="087482"/>
      </a:accent2>
      <a:accent3>
        <a:srgbClr val="FAA21B"/>
      </a:accent3>
      <a:accent4>
        <a:srgbClr val="049FDA"/>
      </a:accent4>
      <a:accent5>
        <a:srgbClr val="709749"/>
      </a:accent5>
      <a:accent6>
        <a:srgbClr val="B3BD35"/>
      </a:accent6>
      <a:hlink>
        <a:srgbClr val="000000"/>
      </a:hlink>
      <a:folHlink>
        <a:srgbClr val="087782"/>
      </a:folHlink>
    </a:clrScheme>
    <a:fontScheme name="MS Fonts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_BELEGENDARY_1_96dpi" id="{3A4CE9D5-7867-416E-9E23-45FF1C50E1CF}" vid="{46262918-D099-4D93-B986-EE8C94552717}"/>
    </a:ext>
  </a:extLst>
</a:theme>
</file>

<file path=ppt/theme/theme2.xml><?xml version="1.0" encoding="utf-8"?>
<a:theme xmlns:a="http://schemas.openxmlformats.org/drawingml/2006/main" name="Image Only Templates">
  <a:themeElements>
    <a:clrScheme name="Custom 1">
      <a:dk1>
        <a:srgbClr val="796E66"/>
      </a:dk1>
      <a:lt1>
        <a:sysClr val="window" lastClr="FFFFFF"/>
      </a:lt1>
      <a:dk2>
        <a:srgbClr val="000000"/>
      </a:dk2>
      <a:lt2>
        <a:srgbClr val="B6B0A2"/>
      </a:lt2>
      <a:accent1>
        <a:srgbClr val="D34727"/>
      </a:accent1>
      <a:accent2>
        <a:srgbClr val="087482"/>
      </a:accent2>
      <a:accent3>
        <a:srgbClr val="FAA21B"/>
      </a:accent3>
      <a:accent4>
        <a:srgbClr val="049FDA"/>
      </a:accent4>
      <a:accent5>
        <a:srgbClr val="709749"/>
      </a:accent5>
      <a:accent6>
        <a:srgbClr val="B3BD35"/>
      </a:accent6>
      <a:hlink>
        <a:srgbClr val="000000"/>
      </a:hlink>
      <a:folHlink>
        <a:srgbClr val="087782"/>
      </a:folHlink>
    </a:clrScheme>
    <a:fontScheme name="MS Fonts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_BELEGENDARY_1_96dpi" id="{3A4CE9D5-7867-416E-9E23-45FF1C50E1CF}" vid="{46262918-D099-4D93-B986-EE8C94552717}"/>
    </a:ext>
  </a:extLst>
</a:theme>
</file>

<file path=ppt/theme/theme3.xml><?xml version="1.0" encoding="utf-8"?>
<a:theme xmlns:a="http://schemas.openxmlformats.org/drawingml/2006/main" name="Team ND Mission, Values, Cultural Aspirations">
  <a:themeElements>
    <a:clrScheme name="Custom 1">
      <a:dk1>
        <a:srgbClr val="796E66"/>
      </a:dk1>
      <a:lt1>
        <a:sysClr val="window" lastClr="FFFFFF"/>
      </a:lt1>
      <a:dk2>
        <a:srgbClr val="000000"/>
      </a:dk2>
      <a:lt2>
        <a:srgbClr val="B6B0A2"/>
      </a:lt2>
      <a:accent1>
        <a:srgbClr val="D34727"/>
      </a:accent1>
      <a:accent2>
        <a:srgbClr val="087482"/>
      </a:accent2>
      <a:accent3>
        <a:srgbClr val="FAA21B"/>
      </a:accent3>
      <a:accent4>
        <a:srgbClr val="049FDA"/>
      </a:accent4>
      <a:accent5>
        <a:srgbClr val="709749"/>
      </a:accent5>
      <a:accent6>
        <a:srgbClr val="B3BD35"/>
      </a:accent6>
      <a:hlink>
        <a:srgbClr val="000000"/>
      </a:hlink>
      <a:folHlink>
        <a:srgbClr val="087782"/>
      </a:folHlink>
    </a:clrScheme>
    <a:fontScheme name="MS Fonts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_BELEGENDARY_1_96dpi" id="{3A4CE9D5-7867-416E-9E23-45FF1C50E1CF}" vid="{46262918-D099-4D93-B986-EE8C945527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C315191E7AE741A50A86A93D8212F4" ma:contentTypeVersion="6" ma:contentTypeDescription="Create a new document." ma:contentTypeScope="" ma:versionID="28d6540202461f3f61408b65f6471084">
  <xsd:schema xmlns:xsd="http://www.w3.org/2001/XMLSchema" xmlns:xs="http://www.w3.org/2001/XMLSchema" xmlns:p="http://schemas.microsoft.com/office/2006/metadata/properties" xmlns:ns2="e5743ac3-8dfb-4fa4-814e-75260db6f307" xmlns:ns3="c16d9c83-ee02-4b2c-ac1a-45ad6c5174ef" targetNamespace="http://schemas.microsoft.com/office/2006/metadata/properties" ma:root="true" ma:fieldsID="9343bb0504874c50b1daa69d32260299" ns2:_="" ns3:_="">
    <xsd:import namespace="e5743ac3-8dfb-4fa4-814e-75260db6f307"/>
    <xsd:import namespace="c16d9c83-ee02-4b2c-ac1a-45ad6c5174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743ac3-8dfb-4fa4-814e-75260db6f3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16d9c83-ee02-4b2c-ac1a-45ad6c5174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16d9c83-ee02-4b2c-ac1a-45ad6c5174ef">
      <UserInfo>
        <DisplayName>Cook, Alisa</DisplayName>
        <AccountId>15</AccountId>
        <AccountType/>
      </UserInfo>
      <UserInfo>
        <DisplayName>Schell, Duane M.</DisplayName>
        <AccountId>14</AccountId>
        <AccountType/>
      </UserInfo>
    </SharedWithUsers>
  </documentManagement>
</p:properties>
</file>

<file path=customXml/itemProps1.xml><?xml version="1.0" encoding="utf-8"?>
<ds:datastoreItem xmlns:ds="http://schemas.openxmlformats.org/officeDocument/2006/customXml" ds:itemID="{C90BDF33-B81A-40DE-A337-EA27DA915C67}">
  <ds:schemaRefs>
    <ds:schemaRef ds:uri="http://schemas.microsoft.com/sharepoint/v3/contenttype/forms"/>
  </ds:schemaRefs>
</ds:datastoreItem>
</file>

<file path=customXml/itemProps2.xml><?xml version="1.0" encoding="utf-8"?>
<ds:datastoreItem xmlns:ds="http://schemas.openxmlformats.org/officeDocument/2006/customXml" ds:itemID="{6545B2EC-9BF0-4B65-A3B9-D125336BCE16}">
  <ds:schemaRefs>
    <ds:schemaRef ds:uri="c16d9c83-ee02-4b2c-ac1a-45ad6c5174ef"/>
    <ds:schemaRef ds:uri="e5743ac3-8dfb-4fa4-814e-75260db6f3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1FC186-7E9A-4759-8607-10BD60C7C44A}">
  <ds:schemaRefs>
    <ds:schemaRef ds:uri="0055c79a-5c29-4d12-a76d-7e8629c6d00f"/>
    <ds:schemaRef ds:uri="41836709-3fd7-48da-870f-0113804bff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16d9c83-ee02-4b2c-ac1a-45ad6c5174ef"/>
  </ds:schemaRefs>
</ds:datastoreItem>
</file>

<file path=docProps/app.xml><?xml version="1.0" encoding="utf-8"?>
<Properties xmlns="http://schemas.openxmlformats.org/officeDocument/2006/extended-properties" xmlns:vt="http://schemas.openxmlformats.org/officeDocument/2006/docPropsVTypes">
  <Template>ND_BELEGENDARY_1_96dpi</Template>
  <TotalTime>1509</TotalTime>
  <Words>1930</Words>
  <Application>Microsoft Office PowerPoint</Application>
  <PresentationFormat>Widescreen</PresentationFormat>
  <Paragraphs>168</Paragraphs>
  <Slides>13</Slides>
  <Notes>0</Notes>
  <HiddenSlides>0</HiddenSlides>
  <MMClips>11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Arial</vt:lpstr>
      <vt:lpstr>Berlin Sans FB</vt:lpstr>
      <vt:lpstr>Calibri</vt:lpstr>
      <vt:lpstr>Muli Black</vt:lpstr>
      <vt:lpstr>Open Sans</vt:lpstr>
      <vt:lpstr>Segoe UI</vt:lpstr>
      <vt:lpstr>Segoe UI Black</vt:lpstr>
      <vt:lpstr>Segoe UI Semibold</vt:lpstr>
      <vt:lpstr>Wingdings</vt:lpstr>
      <vt:lpstr>Standard Slides</vt:lpstr>
      <vt:lpstr>Image Only Templates</vt:lpstr>
      <vt:lpstr>Team ND Mission, Values, Cultural Aspirations</vt:lpstr>
      <vt:lpstr>PowerPoint Presentation</vt:lpstr>
      <vt:lpstr>PowerPoint Presentation</vt:lpstr>
      <vt:lpstr>American Rescue Plan AcT</vt:lpstr>
      <vt:lpstr>Capital Projects Fund</vt:lpstr>
      <vt:lpstr>Capital Projects Fund (CPF)</vt:lpstr>
      <vt:lpstr>State of the State</vt:lpstr>
      <vt:lpstr>FCC Broadband Data Collection</vt:lpstr>
      <vt:lpstr>Capital Projects Fund</vt:lpstr>
      <vt:lpstr>Capital Projects Fund</vt:lpstr>
      <vt:lpstr>Application Process</vt:lpstr>
      <vt:lpstr>Application Assessment</vt:lpstr>
      <vt:lpstr>Key Timeline / Milestones</vt:lpstr>
      <vt:lpstr>Feedback</vt:lpstr>
    </vt:vector>
  </TitlesOfParts>
  <Manager/>
  <Company>bilmaw creative</Company>
  <LinksUpToDate>false</LinksUpToDate>
  <SharedDoc>false</SharedDoc>
  <HyperlinkBase>https://creativemarket.com/bilmaw</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ksievert@nd.gov</dc:creator>
  <cp:keywords/>
  <dc:description>© bilmaw creative</dc:description>
  <cp:lastModifiedBy>Cook, Alisa</cp:lastModifiedBy>
  <cp:revision>2</cp:revision>
  <cp:lastPrinted>2022-04-13T13:18:27Z</cp:lastPrinted>
  <dcterms:created xsi:type="dcterms:W3CDTF">2018-09-10T14:38:48Z</dcterms:created>
  <dcterms:modified xsi:type="dcterms:W3CDTF">2022-10-14T20:30:01Z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0x0101007FC315191E7AE741A50A86A93D8212F4</vt:lpwstr>
  </property>
  <property fmtid="{D5CDD505-2E9C-101B-9397-08002B2CF9AE}" pid="3" name="_ExtendedDescription">
    <vt:lpwstr/>
  </property>
  <property fmtid="{D5CDD505-2E9C-101B-9397-08002B2CF9AE}" pid="4" name="MSIP_Label_d71796c9-091e-414d-a33b-91d261b2702b_Enabled">
    <vt:lpwstr>True</vt:lpwstr>
  </property>
  <property fmtid="{D5CDD505-2E9C-101B-9397-08002B2CF9AE}" pid="5" name="MSIP_Label_d71796c9-091e-414d-a33b-91d261b2702b_SiteId">
    <vt:lpwstr>2dea0464-da51-4a88-bae2-b3db94bc0c54</vt:lpwstr>
  </property>
  <property fmtid="{D5CDD505-2E9C-101B-9397-08002B2CF9AE}" pid="6" name="MSIP_Label_d71796c9-091e-414d-a33b-91d261b2702b_Owner">
    <vt:lpwstr>lhuntley@nd.gov</vt:lpwstr>
  </property>
  <property fmtid="{D5CDD505-2E9C-101B-9397-08002B2CF9AE}" pid="7" name="MSIP_Label_d71796c9-091e-414d-a33b-91d261b2702b_SetDate">
    <vt:lpwstr>2021-08-25T15:14:20.1064124Z</vt:lpwstr>
  </property>
  <property fmtid="{D5CDD505-2E9C-101B-9397-08002B2CF9AE}" pid="8" name="MSIP_Label_d71796c9-091e-414d-a33b-91d261b2702b_Name">
    <vt:lpwstr>Internal</vt:lpwstr>
  </property>
  <property fmtid="{D5CDD505-2E9C-101B-9397-08002B2CF9AE}" pid="9" name="MSIP_Label_d71796c9-091e-414d-a33b-91d261b2702b_Application">
    <vt:lpwstr>Microsoft Azure Information Protection</vt:lpwstr>
  </property>
  <property fmtid="{D5CDD505-2E9C-101B-9397-08002B2CF9AE}" pid="10" name="MSIP_Label_d71796c9-091e-414d-a33b-91d261b2702b_ActionId">
    <vt:lpwstr>f1271689-9880-4df8-81d5-57da11628d64</vt:lpwstr>
  </property>
  <property fmtid="{D5CDD505-2E9C-101B-9397-08002B2CF9AE}" pid="11" name="MSIP_Label_d71796c9-091e-414d-a33b-91d261b2702b_Extended_MSFT_Method">
    <vt:lpwstr>Automatic</vt:lpwstr>
  </property>
  <property fmtid="{D5CDD505-2E9C-101B-9397-08002B2CF9AE}" pid="12" name="MSIP_Label_f42aa342-8706-4288-bd11-ebb85995028c_Enabled">
    <vt:lpwstr>True</vt:lpwstr>
  </property>
  <property fmtid="{D5CDD505-2E9C-101B-9397-08002B2CF9AE}" pid="13" name="MSIP_Label_f42aa342-8706-4288-bd11-ebb85995028c_SiteId">
    <vt:lpwstr>72f988bf-86f1-41af-91ab-2d7cd011db47</vt:lpwstr>
  </property>
  <property fmtid="{D5CDD505-2E9C-101B-9397-08002B2CF9AE}" pid="14" name="MSIP_Label_f42aa342-8706-4288-bd11-ebb85995028c_Owner">
    <vt:lpwstr>v-sblanc@microsoft.com</vt:lpwstr>
  </property>
  <property fmtid="{D5CDD505-2E9C-101B-9397-08002B2CF9AE}" pid="15" name="MSIP_Label_f42aa342-8706-4288-bd11-ebb85995028c_SetDate">
    <vt:lpwstr>2018-07-01T06:09:04.1671756Z</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Internal General</vt:lpwstr>
  </property>
</Properties>
</file>